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6"/>
  </p:notesMasterIdLst>
  <p:sldIdLst>
    <p:sldId id="2367" r:id="rId2"/>
    <p:sldId id="697" r:id="rId3"/>
    <p:sldId id="701" r:id="rId4"/>
    <p:sldId id="698" r:id="rId5"/>
    <p:sldId id="705" r:id="rId6"/>
    <p:sldId id="707" r:id="rId7"/>
    <p:sldId id="2368" r:id="rId8"/>
    <p:sldId id="2369" r:id="rId9"/>
    <p:sldId id="2372" r:id="rId10"/>
    <p:sldId id="2371" r:id="rId11"/>
    <p:sldId id="2370" r:id="rId12"/>
    <p:sldId id="2374" r:id="rId13"/>
    <p:sldId id="2378" r:id="rId14"/>
    <p:sldId id="2379" r:id="rId15"/>
    <p:sldId id="2380" r:id="rId16"/>
    <p:sldId id="2381" r:id="rId17"/>
    <p:sldId id="2373" r:id="rId18"/>
    <p:sldId id="2375" r:id="rId19"/>
    <p:sldId id="2376" r:id="rId20"/>
    <p:sldId id="2377" r:id="rId21"/>
    <p:sldId id="2382" r:id="rId22"/>
    <p:sldId id="2383" r:id="rId23"/>
    <p:sldId id="754" r:id="rId24"/>
    <p:sldId id="2359" r:id="rId25"/>
  </p:sldIdLst>
  <p:sldSz cx="12192000" cy="6858000"/>
  <p:notesSz cx="6858000" cy="9144000"/>
  <p:embeddedFontLst>
    <p:embeddedFont>
      <p:font typeface="맑은 고딕" panose="020B0503020000020004" pitchFamily="34" charset="-127"/>
      <p:regular r:id="rId27"/>
      <p:bold r:id="rId28"/>
    </p:embeddedFont>
    <p:embeddedFont>
      <p:font typeface="Fira Sans Extra Condensed" panose="020B0503050000020004" pitchFamily="34" charset="0"/>
      <p:regular r:id="rId29"/>
      <p:bold r:id="rId30"/>
      <p:italic r:id="rId31"/>
      <p:boldItalic r:id="rId32"/>
    </p:embeddedFont>
    <p:embeddedFont>
      <p:font typeface="Roboto" panose="02000000000000000000" pitchFamily="2"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21" autoAdjust="0"/>
    <p:restoredTop sz="85961"/>
  </p:normalViewPr>
  <p:slideViewPr>
    <p:cSldViewPr snapToGrid="0">
      <p:cViewPr varScale="1">
        <p:scale>
          <a:sx n="71" d="100"/>
          <a:sy n="71" d="100"/>
        </p:scale>
        <p:origin x="874" y="48"/>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299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9517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16056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B1707FFF-4E25-0668-56AF-4613CAA97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89834" cy="6858000"/>
          </a:xfrm>
          <a:prstGeom prst="rect">
            <a:avLst/>
          </a:prstGeom>
        </p:spPr>
      </p:pic>
      <p:sp>
        <p:nvSpPr>
          <p:cNvPr id="7" name="AutoShape 2">
            <a:extLst>
              <a:ext uri="{FF2B5EF4-FFF2-40B4-BE49-F238E27FC236}">
                <a16:creationId xmlns:a16="http://schemas.microsoft.com/office/drawing/2014/main" id="{41A57745-E4DF-5985-6A6A-CF4B265EC8D0}"/>
              </a:ext>
            </a:extLst>
          </p:cNvPr>
          <p:cNvSpPr>
            <a:spLocks noChangeArrowheads="1"/>
          </p:cNvSpPr>
          <p:nvPr userDrawn="1"/>
        </p:nvSpPr>
        <p:spPr bwMode="auto">
          <a:xfrm>
            <a:off x="148864" y="215979"/>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8" name="Subtitle 2">
            <a:extLst>
              <a:ext uri="{FF2B5EF4-FFF2-40B4-BE49-F238E27FC236}">
                <a16:creationId xmlns:a16="http://schemas.microsoft.com/office/drawing/2014/main" id="{652EA98E-324B-C546-A18A-43E70C6EC976}"/>
              </a:ext>
            </a:extLst>
          </p:cNvPr>
          <p:cNvSpPr>
            <a:spLocks noGrp="1"/>
          </p:cNvSpPr>
          <p:nvPr>
            <p:ph type="subTitle" idx="1" hasCustomPrompt="1"/>
          </p:nvPr>
        </p:nvSpPr>
        <p:spPr>
          <a:xfrm>
            <a:off x="839284" y="1300734"/>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11" name="Date Placeholder 3">
            <a:extLst>
              <a:ext uri="{FF2B5EF4-FFF2-40B4-BE49-F238E27FC236}">
                <a16:creationId xmlns:a16="http://schemas.microsoft.com/office/drawing/2014/main" id="{CF31788B-55E4-FCFF-19B0-E4A79F3B5C29}"/>
              </a:ext>
            </a:extLst>
          </p:cNvPr>
          <p:cNvSpPr>
            <a:spLocks noGrp="1"/>
          </p:cNvSpPr>
          <p:nvPr>
            <p:ph type="dt" sz="half" idx="10"/>
          </p:nvPr>
        </p:nvSpPr>
        <p:spPr>
          <a:xfrm>
            <a:off x="839283" y="6356350"/>
            <a:ext cx="2743200" cy="365125"/>
          </a:xfrm>
          <a:prstGeom prst="rect">
            <a:avLst/>
          </a:prstGeom>
        </p:spPr>
        <p:txBody>
          <a:bodyPr/>
          <a:lstStyle/>
          <a:p>
            <a:fld id="{31E3CAD9-E7AB-4E26-84DB-EF5CB779DEBB}" type="datetimeFigureOut">
              <a:rPr lang="en-US" smtClean="0"/>
              <a:t>9/30/2025</a:t>
            </a:fld>
            <a:endParaRPr lang="en-US"/>
          </a:p>
        </p:txBody>
      </p:sp>
      <p:sp>
        <p:nvSpPr>
          <p:cNvPr id="12" name="Footer Placeholder 4">
            <a:extLst>
              <a:ext uri="{FF2B5EF4-FFF2-40B4-BE49-F238E27FC236}">
                <a16:creationId xmlns:a16="http://schemas.microsoft.com/office/drawing/2014/main" id="{8EB4AC61-BECB-AFCB-F49C-82963695B5DB}"/>
              </a:ext>
            </a:extLst>
          </p:cNvPr>
          <p:cNvSpPr>
            <a:spLocks noGrp="1"/>
          </p:cNvSpPr>
          <p:nvPr>
            <p:ph type="ftr" sz="quarter" idx="11"/>
          </p:nvPr>
        </p:nvSpPr>
        <p:spPr>
          <a:xfrm>
            <a:off x="4039683"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59111B51-2AE6-E84A-EAD1-D289DC9B3A43}"/>
              </a:ext>
            </a:extLst>
          </p:cNvPr>
          <p:cNvSpPr>
            <a:spLocks noGrp="1"/>
          </p:cNvSpPr>
          <p:nvPr>
            <p:ph type="sldNum" sz="quarter" idx="12"/>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C6C8DC1A-70A6-099A-7DE9-8CAAA782C7BD}"/>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15" name="Freeform 22">
            <a:extLst>
              <a:ext uri="{FF2B5EF4-FFF2-40B4-BE49-F238E27FC236}">
                <a16:creationId xmlns:a16="http://schemas.microsoft.com/office/drawing/2014/main" id="{85EBEDFC-BED8-BA9E-F392-BB8EA2893124}"/>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16" name="Picture 15">
            <a:extLst>
              <a:ext uri="{FF2B5EF4-FFF2-40B4-BE49-F238E27FC236}">
                <a16:creationId xmlns:a16="http://schemas.microsoft.com/office/drawing/2014/main" id="{A9253E9E-CD5B-0CC8-2775-FC6AAB02ACA7}"/>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281744"/>
            <a:ext cx="1138706" cy="446573"/>
          </a:xfrm>
          <a:prstGeom prst="rect">
            <a:avLst/>
          </a:prstGeom>
        </p:spPr>
      </p:pic>
      <p:pic>
        <p:nvPicPr>
          <p:cNvPr id="17" name="Picture 16">
            <a:extLst>
              <a:ext uri="{FF2B5EF4-FFF2-40B4-BE49-F238E27FC236}">
                <a16:creationId xmlns:a16="http://schemas.microsoft.com/office/drawing/2014/main" id="{F07AA90F-9E34-A362-DAA5-14123644E0E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20"/>
        <p:cNvGrpSpPr/>
        <p:nvPr/>
      </p:nvGrpSpPr>
      <p:grpSpPr>
        <a:xfrm>
          <a:off x="0" y="0"/>
          <a:ext cx="0" cy="0"/>
          <a:chOff x="0" y="0"/>
          <a:chExt cx="0" cy="0"/>
        </a:xfrm>
      </p:grpSpPr>
      <p:pic>
        <p:nvPicPr>
          <p:cNvPr id="4" name="Picture 8">
            <a:extLst>
              <a:ext uri="{FF2B5EF4-FFF2-40B4-BE49-F238E27FC236}">
                <a16:creationId xmlns:a16="http://schemas.microsoft.com/office/drawing/2014/main" id="{4ACA3A1D-62E8-73CA-6284-DAD9D908C18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A247F539-1A5B-A18F-E7F2-456FEDE2C56A}"/>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5FAF6B76-CED5-71D2-7D9F-B0C95B81335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09720"/>
            <a:ext cx="1260953" cy="831363"/>
          </a:xfrm>
          <a:prstGeom prst="rect">
            <a:avLst/>
          </a:prstGeom>
        </p:spPr>
      </p:pic>
      <p:cxnSp>
        <p:nvCxnSpPr>
          <p:cNvPr id="8" name="Straight Connector 7">
            <a:extLst>
              <a:ext uri="{FF2B5EF4-FFF2-40B4-BE49-F238E27FC236}">
                <a16:creationId xmlns:a16="http://schemas.microsoft.com/office/drawing/2014/main" id="{4CB9EB06-231C-1097-F39F-0FCC986B3CE5}"/>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E49D515-3392-124B-9BF9-83F9CD5D1337}"/>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A7C7F8F0-5199-7F44-9979-B9721DAD7A4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1802204" y="4070094"/>
            <a:ext cx="9041505" cy="1217563"/>
          </a:xfrm>
        </p:spPr>
        <p:txBody>
          <a:bodyPr>
            <a:normAutofit/>
          </a:bodyPr>
          <a:lstStyle/>
          <a:p>
            <a:pPr marL="41009" indent="0">
              <a:buClr>
                <a:schemeClr val="accent1">
                  <a:lumMod val="50000"/>
                </a:schemeClr>
              </a:buClr>
              <a:buNone/>
            </a:pPr>
            <a:r>
              <a:rPr lang="en-US" sz="1800" b="1" u="sng" dirty="0">
                <a:solidFill>
                  <a:schemeClr val="accent1">
                    <a:lumMod val="50000"/>
                  </a:schemeClr>
                </a:solidFill>
                <a:latin typeface="+mn-lt"/>
              </a:rPr>
              <a:t>Mô-đun 9.7: 
Nghiên cứu điển hình trong ngành thủy sản tại Việt Nam</a:t>
            </a:r>
            <a:endParaRPr lang="en-VN" sz="1800" b="1"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F3337FA1-D863-9E3E-CA58-5BF6B910B1CD}"/>
              </a:ext>
            </a:extLst>
          </p:cNvPr>
          <p:cNvSpPr txBox="1"/>
          <p:nvPr/>
        </p:nvSpPr>
        <p:spPr>
          <a:xfrm>
            <a:off x="4001911" y="3228945"/>
            <a:ext cx="5383324" cy="400110"/>
          </a:xfrm>
          <a:prstGeom prst="rect">
            <a:avLst/>
          </a:prstGeom>
          <a:noFill/>
        </p:spPr>
        <p:txBody>
          <a:bodyPr wrap="square" rtlCol="0" anchor="ctr">
            <a:spAutoFit/>
          </a:bodyPr>
          <a:lstStyle/>
          <a:p>
            <a:pPr lvl="0" defTabSz="761970">
              <a:buClrTx/>
              <a:defRPr/>
            </a:pPr>
            <a:r>
              <a:rPr lang="vi-VN" altLang="ko-KR" sz="2000" b="1" kern="1200" dirty="0">
                <a:solidFill>
                  <a:srgbClr val="0070C0"/>
                </a:solidFill>
                <a:ea typeface="맑은 고딕" panose="020B0503020000020004" pitchFamily="34" charset="-127"/>
                <a:cs typeface="Arial" pitchFamily="34" charset="0"/>
              </a:rPr>
              <a:t>Đối tượng:</a:t>
            </a:r>
            <a:r>
              <a:rPr lang="en-US" altLang="ko-KR" sz="2000" b="1" kern="1200" dirty="0">
                <a:solidFill>
                  <a:srgbClr val="0070C0"/>
                </a:solidFill>
                <a:ea typeface="맑은 고딕" panose="020B0503020000020004" pitchFamily="34" charset="-127"/>
                <a:cs typeface="Arial" pitchFamily="34" charset="0"/>
              </a:rPr>
              <a:t> </a:t>
            </a:r>
            <a:r>
              <a:rPr lang="en-US" altLang="ko-KR" sz="2000" b="1" kern="1200" dirty="0" err="1">
                <a:solidFill>
                  <a:srgbClr val="0070C0"/>
                </a:solidFill>
                <a:ea typeface="맑은 고딕" panose="020B0503020000020004" pitchFamily="34" charset="-127"/>
                <a:cs typeface="Arial" pitchFamily="34" charset="0"/>
              </a:rPr>
              <a:t>Cán</a:t>
            </a:r>
            <a:r>
              <a:rPr lang="en-US" altLang="ko-KR" sz="2000" b="1" kern="1200" dirty="0">
                <a:solidFill>
                  <a:srgbClr val="0070C0"/>
                </a:solidFill>
                <a:ea typeface="맑은 고딕" panose="020B0503020000020004" pitchFamily="34" charset="-127"/>
                <a:cs typeface="Arial" pitchFamily="34" charset="0"/>
              </a:rPr>
              <a:t> </a:t>
            </a:r>
            <a:r>
              <a:rPr lang="en-US" altLang="ko-KR" sz="2000" b="1" kern="1200" dirty="0" err="1">
                <a:solidFill>
                  <a:srgbClr val="0070C0"/>
                </a:solidFill>
                <a:ea typeface="맑은 고딕" panose="020B0503020000020004" pitchFamily="34" charset="-127"/>
                <a:cs typeface="Arial" pitchFamily="34" charset="0"/>
              </a:rPr>
              <a:t>bộ</a:t>
            </a:r>
            <a:r>
              <a:rPr lang="en-US" altLang="ko-KR" sz="2000" b="1" kern="1200" dirty="0">
                <a:solidFill>
                  <a:srgbClr val="0070C0"/>
                </a:solidFill>
                <a:ea typeface="맑은 고딕" panose="020B0503020000020004" pitchFamily="34" charset="-127"/>
                <a:cs typeface="Arial" pitchFamily="34" charset="0"/>
              </a:rPr>
              <a:t> </a:t>
            </a:r>
            <a:r>
              <a:rPr lang="en-US" altLang="ko-KR" sz="2000" b="1" kern="1200" dirty="0" err="1">
                <a:solidFill>
                  <a:srgbClr val="0070C0"/>
                </a:solidFill>
                <a:ea typeface="맑은 고딕" panose="020B0503020000020004" pitchFamily="34" charset="-127"/>
                <a:cs typeface="Arial" pitchFamily="34" charset="0"/>
              </a:rPr>
              <a:t>kỹ</a:t>
            </a:r>
            <a:r>
              <a:rPr lang="en-US" altLang="ko-KR" sz="2000" b="1" kern="1200" dirty="0">
                <a:solidFill>
                  <a:srgbClr val="0070C0"/>
                </a:solidFill>
                <a:ea typeface="맑은 고딕" panose="020B0503020000020004" pitchFamily="34" charset="-127"/>
                <a:cs typeface="Arial" pitchFamily="34" charset="0"/>
              </a:rPr>
              <a:t> </a:t>
            </a:r>
            <a:r>
              <a:rPr lang="en-US" altLang="ko-KR" sz="2000" b="1" kern="1200" dirty="0" err="1">
                <a:solidFill>
                  <a:srgbClr val="0070C0"/>
                </a:solidFill>
                <a:ea typeface="맑은 고딕" panose="020B0503020000020004" pitchFamily="34" charset="-127"/>
                <a:cs typeface="Arial" pitchFamily="34" charset="0"/>
              </a:rPr>
              <a:t>thuật</a:t>
            </a:r>
            <a:endParaRPr lang="ko-KR" altLang="en-US" sz="2000" b="1" kern="1200" dirty="0">
              <a:solidFill>
                <a:srgbClr val="0070C0"/>
              </a:solidFill>
              <a:ea typeface="맑은 고딕" panose="020B0503020000020004" pitchFamily="34" charset="-127"/>
              <a:cs typeface="Arial" pitchFamily="34" charset="0"/>
            </a:endParaRPr>
          </a:p>
        </p:txBody>
      </p:sp>
      <p:sp>
        <p:nvSpPr>
          <p:cNvPr id="4" name="Google Shape;46;p15">
            <a:extLst>
              <a:ext uri="{FF2B5EF4-FFF2-40B4-BE49-F238E27FC236}">
                <a16:creationId xmlns:a16="http://schemas.microsoft.com/office/drawing/2014/main" id="{6E67B7F8-018E-2AE6-6F61-D6AEFFF1308B}"/>
              </a:ext>
            </a:extLst>
          </p:cNvPr>
          <p:cNvSpPr txBox="1">
            <a:spLocks noGrp="1"/>
          </p:cNvSpPr>
          <p:nvPr>
            <p:ph type="ctrTitle" idx="4294967295"/>
          </p:nvPr>
        </p:nvSpPr>
        <p:spPr>
          <a:xfrm>
            <a:off x="1322967" y="1523263"/>
            <a:ext cx="11773947" cy="2380741"/>
          </a:xfrm>
          <a:prstGeom prst="rect">
            <a:avLst/>
          </a:prstGeom>
        </p:spPr>
        <p:txBody>
          <a:bodyPr spcFirstLastPara="1" wrap="square" lIns="121900" tIns="121900" rIns="121900" bIns="121900" anchor="ctr" anchorCtr="0">
            <a:noAutofit/>
          </a:bodyPr>
          <a:lstStyle/>
          <a:p>
            <a:r>
              <a:rPr lang="vi-VN" b="1" dirty="0">
                <a:solidFill>
                  <a:schemeClr val="accent1">
                    <a:lumMod val="50000"/>
                  </a:schemeClr>
                </a:solidFill>
                <a:latin typeface="Arial" panose="020B0604020202020204" pitchFamily="34" charset="0"/>
              </a:rPr>
              <a:t>KHÓA ĐÀO TẠO CHO DOANH NGHIỆP CÔNG NGHIỆP</a:t>
            </a:r>
            <a:endParaRPr b="1" dirty="0">
              <a:solidFill>
                <a:schemeClr val="accent1">
                  <a:lumMod val="50000"/>
                </a:schemeClr>
              </a:solidFill>
            </a:endParaRPr>
          </a:p>
        </p:txBody>
      </p:sp>
      <p:sp>
        <p:nvSpPr>
          <p:cNvPr id="6" name="TextBox 5">
            <a:extLst>
              <a:ext uri="{FF2B5EF4-FFF2-40B4-BE49-F238E27FC236}">
                <a16:creationId xmlns:a16="http://schemas.microsoft.com/office/drawing/2014/main" id="{9533A233-7CEA-E1A2-5CF6-2DE8D16FCDFD}"/>
              </a:ext>
            </a:extLst>
          </p:cNvPr>
          <p:cNvSpPr txBox="1"/>
          <p:nvPr/>
        </p:nvSpPr>
        <p:spPr>
          <a:xfrm>
            <a:off x="2331720" y="1523263"/>
            <a:ext cx="7528560" cy="830997"/>
          </a:xfrm>
          <a:prstGeom prst="rect">
            <a:avLst/>
          </a:prstGeom>
          <a:noFill/>
        </p:spPr>
        <p:txBody>
          <a:bodyPr wrap="square">
            <a:spAutoFit/>
          </a:bodyPr>
          <a:lstStyle/>
          <a:p>
            <a:r>
              <a:rPr lang="en-US" sz="2400" b="1" dirty="0"/>
              <a:t>  DỰ ÁN THÚC ĐẨY TIẾT KIỆM NĂNG LƯỢNG </a:t>
            </a:r>
          </a:p>
          <a:p>
            <a:r>
              <a:rPr lang="en-US" sz="2400" b="1" dirty="0"/>
              <a:t>TRONG CÁC NGÀNH CÔNG NGHIỆP VIỆT NAM</a:t>
            </a:r>
          </a:p>
        </p:txBody>
      </p:sp>
    </p:spTree>
    <p:extLst>
      <p:ext uri="{BB962C8B-B14F-4D97-AF65-F5344CB8AC3E}">
        <p14:creationId xmlns:p14="http://schemas.microsoft.com/office/powerpoint/2010/main" val="3779275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32D767-19BF-A0D3-45E2-EB591A9558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039CD8-D5D1-C87E-5B44-7841E299EAA5}"/>
              </a:ext>
            </a:extLst>
          </p:cNvPr>
          <p:cNvSpPr>
            <a:spLocks noGrp="1"/>
          </p:cNvSpPr>
          <p:nvPr>
            <p:ph type="title" idx="4294967295"/>
          </p:nvPr>
        </p:nvSpPr>
        <p:spPr>
          <a:xfrm>
            <a:off x="733302" y="1104043"/>
            <a:ext cx="10972800" cy="495200"/>
          </a:xfrm>
        </p:spPr>
        <p:txBody>
          <a:bodyPr>
            <a:noAutofit/>
          </a:bodyPr>
          <a:lstStyle/>
          <a:p>
            <a:r>
              <a:rPr lang="en-US" dirty="0">
                <a:solidFill>
                  <a:schemeClr val="accent1">
                    <a:lumMod val="50000"/>
                  </a:schemeClr>
                </a:solidFill>
                <a:latin typeface="+mn-lt"/>
              </a:rPr>
              <a:t>2. Các </a:t>
            </a:r>
            <a:r>
              <a:rPr lang="en-US" dirty="0" err="1">
                <a:solidFill>
                  <a:schemeClr val="accent1">
                    <a:lumMod val="50000"/>
                  </a:schemeClr>
                </a:solidFill>
                <a:latin typeface="+mn-lt"/>
              </a:rPr>
              <a:t>giải</a:t>
            </a:r>
            <a:r>
              <a:rPr lang="en-US" dirty="0">
                <a:solidFill>
                  <a:schemeClr val="accent1">
                    <a:lumMod val="50000"/>
                  </a:schemeClr>
                </a:solidFill>
                <a:latin typeface="+mn-lt"/>
              </a:rPr>
              <a:t> pháp đã thực hiện</a:t>
            </a:r>
            <a:endParaRPr lang="en-VN" dirty="0">
              <a:latin typeface="+mn-lt"/>
            </a:endParaRPr>
          </a:p>
        </p:txBody>
      </p:sp>
      <p:sp>
        <p:nvSpPr>
          <p:cNvPr id="4" name="TextBox 3">
            <a:extLst>
              <a:ext uri="{FF2B5EF4-FFF2-40B4-BE49-F238E27FC236}">
                <a16:creationId xmlns:a16="http://schemas.microsoft.com/office/drawing/2014/main" id="{26D9C678-1661-90E8-8CE0-96D6F32DEC0F}"/>
              </a:ext>
            </a:extLst>
          </p:cNvPr>
          <p:cNvSpPr txBox="1"/>
          <p:nvPr/>
        </p:nvSpPr>
        <p:spPr>
          <a:xfrm>
            <a:off x="733302" y="1766359"/>
            <a:ext cx="6097978" cy="3739998"/>
          </a:xfrm>
          <a:prstGeom prst="rect">
            <a:avLst/>
          </a:prstGeom>
          <a:noFill/>
        </p:spPr>
        <p:txBody>
          <a:bodyPr wrap="square">
            <a:spAutoFit/>
          </a:bodyPr>
          <a:lstStyle/>
          <a:p>
            <a:pPr>
              <a:lnSpc>
                <a:spcPct val="150000"/>
              </a:lnSpc>
              <a:buNone/>
            </a:pPr>
            <a:r>
              <a:rPr lang="en-US" sz="1600" b="1" dirty="0"/>
              <a:t>3. </a:t>
            </a:r>
            <a:r>
              <a:rPr lang="vi-VN" sz="1600" b="1" dirty="0"/>
              <a:t>Nồi hơi sinh khối</a:t>
            </a:r>
            <a:endParaRPr lang="en-US" sz="1600" dirty="0"/>
          </a:p>
          <a:p>
            <a:pPr marL="285750" indent="-285750">
              <a:lnSpc>
                <a:spcPct val="150000"/>
              </a:lnSpc>
              <a:buFont typeface="Wingdings" pitchFamily="2" charset="2"/>
              <a:buChar char="Ø"/>
            </a:pPr>
            <a:r>
              <a:rPr lang="vi-VN" sz="1600" b="1" dirty="0"/>
              <a:t>Trước đây: </a:t>
            </a:r>
            <a:r>
              <a:rPr lang="vi-VN" sz="1600" dirty="0"/>
              <a:t>Nồi hơi sử dụng nhiên liệu DO có giá 460.848 đồng/tấn sản phẩm</a:t>
            </a:r>
            <a:r>
              <a:rPr lang="vi-VN" sz="1600" b="1" dirty="0"/>
              <a:t>.
Mới: </a:t>
            </a:r>
            <a:r>
              <a:rPr lang="vi-VN" sz="1600" dirty="0"/>
              <a:t>Nồi hơi sinh khối có giá 282.165 đồng/tấn</a:t>
            </a:r>
            <a:r>
              <a:rPr lang="vi-VN" sz="1600" b="1" dirty="0"/>
              <a:t>.
Tiết kiệm: </a:t>
            </a:r>
            <a:r>
              <a:rPr lang="vi-VN" sz="1600" dirty="0"/>
              <a:t>178.683 đồng/tấn (giảm ~45%).</a:t>
            </a:r>
            <a:r>
              <a:rPr lang="vi-VN" sz="1600" b="1" dirty="0"/>
              <a:t>
Lợi ích môi trường</a:t>
            </a:r>
            <a:r>
              <a:rPr lang="en-US" sz="1600" b="1" dirty="0"/>
              <a:t>:</a:t>
            </a:r>
            <a:endParaRPr lang="en-US" sz="1600" dirty="0"/>
          </a:p>
          <a:p>
            <a:pPr marL="285750" indent="-285750">
              <a:lnSpc>
                <a:spcPct val="150000"/>
              </a:lnSpc>
              <a:buFont typeface="Arial" panose="020B0604020202020204" pitchFamily="34" charset="0"/>
              <a:buChar char="•"/>
            </a:pPr>
            <a:r>
              <a:rPr lang="vi-VN" sz="1600" dirty="0"/>
              <a:t>Sử dụng tàn dư nông nghiệp (trấu, bã mía, mùn cưa, thân cây ngô).
Lượng khí thải SOx/NOx tối thiểu so với nhiên liệu hóa thạch.
Chuyển chất thải nông nghiệp ra khỏi bãi chôn lấp</a:t>
            </a:r>
            <a:r>
              <a:rPr lang="en-US" sz="1600" dirty="0"/>
              <a:t>.</a:t>
            </a:r>
          </a:p>
        </p:txBody>
      </p:sp>
      <p:pic>
        <p:nvPicPr>
          <p:cNvPr id="4098" name="Picture 2">
            <a:extLst>
              <a:ext uri="{FF2B5EF4-FFF2-40B4-BE49-F238E27FC236}">
                <a16:creationId xmlns:a16="http://schemas.microsoft.com/office/drawing/2014/main" id="{4226BCBF-C7B3-2D1B-E744-D314C8172F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1280" y="2398815"/>
            <a:ext cx="5161127" cy="3107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433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F3CB3-1317-28ED-FC2E-F8EAC23FAC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C135E6-C9F7-E013-DAF7-DCDADCDD7919}"/>
              </a:ext>
            </a:extLst>
          </p:cNvPr>
          <p:cNvSpPr>
            <a:spLocks noGrp="1"/>
          </p:cNvSpPr>
          <p:nvPr>
            <p:ph type="title" idx="4294967295"/>
          </p:nvPr>
        </p:nvSpPr>
        <p:spPr>
          <a:xfrm>
            <a:off x="609600" y="1006464"/>
            <a:ext cx="10972800" cy="495200"/>
          </a:xfrm>
        </p:spPr>
        <p:txBody>
          <a:bodyPr>
            <a:noAutofit/>
          </a:bodyPr>
          <a:lstStyle/>
          <a:p>
            <a:r>
              <a:rPr lang="en-US" dirty="0">
                <a:solidFill>
                  <a:schemeClr val="accent1">
                    <a:lumMod val="50000"/>
                  </a:schemeClr>
                </a:solidFill>
                <a:latin typeface="+mn-lt"/>
              </a:rPr>
              <a:t>2. Các </a:t>
            </a:r>
            <a:r>
              <a:rPr lang="en-US" dirty="0" err="1">
                <a:solidFill>
                  <a:schemeClr val="accent1">
                    <a:lumMod val="50000"/>
                  </a:schemeClr>
                </a:solidFill>
                <a:latin typeface="+mn-lt"/>
              </a:rPr>
              <a:t>giải</a:t>
            </a:r>
            <a:r>
              <a:rPr lang="en-US" dirty="0">
                <a:solidFill>
                  <a:schemeClr val="accent1">
                    <a:lumMod val="50000"/>
                  </a:schemeClr>
                </a:solidFill>
                <a:latin typeface="+mn-lt"/>
              </a:rPr>
              <a:t> pháp đã thực hiện</a:t>
            </a:r>
            <a:endParaRPr lang="en-VN" dirty="0">
              <a:latin typeface="+mn-lt"/>
            </a:endParaRPr>
          </a:p>
        </p:txBody>
      </p:sp>
      <p:graphicFrame>
        <p:nvGraphicFramePr>
          <p:cNvPr id="3" name="Table 2">
            <a:extLst>
              <a:ext uri="{FF2B5EF4-FFF2-40B4-BE49-F238E27FC236}">
                <a16:creationId xmlns:a16="http://schemas.microsoft.com/office/drawing/2014/main" id="{B3790812-1F35-10B1-9D73-0F74528F1E23}"/>
              </a:ext>
            </a:extLst>
          </p:cNvPr>
          <p:cNvGraphicFramePr>
            <a:graphicFrameLocks noGrp="1"/>
          </p:cNvGraphicFramePr>
          <p:nvPr>
            <p:extLst>
              <p:ext uri="{D42A27DB-BD31-4B8C-83A1-F6EECF244321}">
                <p14:modId xmlns:p14="http://schemas.microsoft.com/office/powerpoint/2010/main" val="3563906419"/>
              </p:ext>
            </p:extLst>
          </p:nvPr>
        </p:nvGraphicFramePr>
        <p:xfrm>
          <a:off x="609600" y="2601658"/>
          <a:ext cx="10972800" cy="2926652"/>
        </p:xfrm>
        <a:graphic>
          <a:graphicData uri="http://schemas.openxmlformats.org/drawingml/2006/table">
            <a:tbl>
              <a:tblPr/>
              <a:tblGrid>
                <a:gridCol w="1931719">
                  <a:extLst>
                    <a:ext uri="{9D8B030D-6E8A-4147-A177-3AD203B41FA5}">
                      <a16:colId xmlns:a16="http://schemas.microsoft.com/office/drawing/2014/main" val="1397080915"/>
                    </a:ext>
                  </a:extLst>
                </a:gridCol>
                <a:gridCol w="1725881">
                  <a:extLst>
                    <a:ext uri="{9D8B030D-6E8A-4147-A177-3AD203B41FA5}">
                      <a16:colId xmlns:a16="http://schemas.microsoft.com/office/drawing/2014/main" val="1962019876"/>
                    </a:ext>
                  </a:extLst>
                </a:gridCol>
                <a:gridCol w="1828800">
                  <a:extLst>
                    <a:ext uri="{9D8B030D-6E8A-4147-A177-3AD203B41FA5}">
                      <a16:colId xmlns:a16="http://schemas.microsoft.com/office/drawing/2014/main" val="3217127835"/>
                    </a:ext>
                  </a:extLst>
                </a:gridCol>
                <a:gridCol w="2228603">
                  <a:extLst>
                    <a:ext uri="{9D8B030D-6E8A-4147-A177-3AD203B41FA5}">
                      <a16:colId xmlns:a16="http://schemas.microsoft.com/office/drawing/2014/main" val="2840756666"/>
                    </a:ext>
                  </a:extLst>
                </a:gridCol>
                <a:gridCol w="1698171">
                  <a:extLst>
                    <a:ext uri="{9D8B030D-6E8A-4147-A177-3AD203B41FA5}">
                      <a16:colId xmlns:a16="http://schemas.microsoft.com/office/drawing/2014/main" val="3852891587"/>
                    </a:ext>
                  </a:extLst>
                </a:gridCol>
                <a:gridCol w="1559626">
                  <a:extLst>
                    <a:ext uri="{9D8B030D-6E8A-4147-A177-3AD203B41FA5}">
                      <a16:colId xmlns:a16="http://schemas.microsoft.com/office/drawing/2014/main" val="2737117051"/>
                    </a:ext>
                  </a:extLst>
                </a:gridCol>
              </a:tblGrid>
              <a:tr h="0">
                <a:tc>
                  <a:txBody>
                    <a:bodyPr/>
                    <a:lstStyle/>
                    <a:p>
                      <a:pPr>
                        <a:buNone/>
                      </a:pPr>
                      <a:r>
                        <a:rPr lang="en-US" b="1" dirty="0"/>
                        <a:t>Giải pháp</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CAPEX (VND)</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b="1" dirty="0"/>
                        <a:t>Chi phí năng lượng hàng năm trước</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b="1" dirty="0"/>
                        <a:t>Chi phí năng lượng hàng năm sau</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a:t>Tiết kiệm hàng 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a:t>Thời gian hoàn vốn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8876369"/>
                  </a:ext>
                </a:extLst>
              </a:tr>
              <a:tr h="0">
                <a:tc>
                  <a:txBody>
                    <a:bodyPr/>
                    <a:lstStyle/>
                    <a:p>
                      <a:pPr>
                        <a:buNone/>
                      </a:pPr>
                      <a:r>
                        <a:rPr lang="en-US" dirty="0"/>
                        <a:t>Đèn LED chiếu sáng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2.8 </a:t>
                      </a:r>
                      <a:r>
                        <a:rPr lang="en-US" dirty="0" err="1"/>
                        <a:t>tỷ</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2.33 </a:t>
                      </a:r>
                      <a:r>
                        <a:rPr lang="en-US" dirty="0" err="1"/>
                        <a:t>tỷ</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0.847 </a:t>
                      </a:r>
                      <a:r>
                        <a:rPr lang="en-US" dirty="0" err="1"/>
                        <a:t>tỷ</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1.458 </a:t>
                      </a:r>
                      <a:r>
                        <a:rPr lang="en-US" dirty="0" err="1"/>
                        <a:t>tỷ</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13 tháng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619106"/>
                  </a:ext>
                </a:extLst>
              </a:tr>
              <a:tr h="0">
                <a:tc>
                  <a:txBody>
                    <a:bodyPr/>
                    <a:lstStyle/>
                    <a:p>
                      <a:pPr>
                        <a:buNone/>
                      </a:pPr>
                      <a:r>
                        <a:rPr lang="en-US" dirty="0"/>
                        <a:t>Tủ đông IQF tốc độ cao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Giảm 21–28%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5402790"/>
                  </a:ext>
                </a:extLst>
              </a:tr>
              <a:tr h="0">
                <a:tc>
                  <a:txBody>
                    <a:bodyPr/>
                    <a:lstStyle/>
                    <a:p>
                      <a:pPr>
                        <a:buNone/>
                      </a:pPr>
                      <a:r>
                        <a:rPr lang="vi-VN" dirty="0"/>
                        <a:t>Nồi hơi sinh khối</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460,848 VND/tấn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282,165 VND/tấn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178,683 VND/tấn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9010432"/>
                  </a:ext>
                </a:extLst>
              </a:tr>
            </a:tbl>
          </a:graphicData>
        </a:graphic>
      </p:graphicFrame>
      <p:sp>
        <p:nvSpPr>
          <p:cNvPr id="5" name="TextBox 4">
            <a:extLst>
              <a:ext uri="{FF2B5EF4-FFF2-40B4-BE49-F238E27FC236}">
                <a16:creationId xmlns:a16="http://schemas.microsoft.com/office/drawing/2014/main" id="{9C8F68EF-2E70-B9CD-894C-3200BAC2A1A2}"/>
              </a:ext>
            </a:extLst>
          </p:cNvPr>
          <p:cNvSpPr txBox="1"/>
          <p:nvPr/>
        </p:nvSpPr>
        <p:spPr>
          <a:xfrm>
            <a:off x="609600" y="1861833"/>
            <a:ext cx="6097978" cy="379656"/>
          </a:xfrm>
          <a:prstGeom prst="rect">
            <a:avLst/>
          </a:prstGeom>
          <a:noFill/>
        </p:spPr>
        <p:txBody>
          <a:bodyPr wrap="square">
            <a:spAutoFit/>
          </a:bodyPr>
          <a:lstStyle/>
          <a:p>
            <a:pPr>
              <a:buNone/>
            </a:pPr>
            <a:r>
              <a:rPr lang="en-US" b="1"/>
              <a:t>Bảng </a:t>
            </a:r>
            <a:r>
              <a:rPr lang="en-US" b="1" dirty="0"/>
              <a:t>tóm tắt kết quả</a:t>
            </a:r>
          </a:p>
        </p:txBody>
      </p:sp>
    </p:spTree>
    <p:extLst>
      <p:ext uri="{BB962C8B-B14F-4D97-AF65-F5344CB8AC3E}">
        <p14:creationId xmlns:p14="http://schemas.microsoft.com/office/powerpoint/2010/main" val="3000254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22CC53-8F4A-6851-01D0-653E3D2AD6CE}"/>
              </a:ext>
            </a:extLst>
          </p:cNvPr>
          <p:cNvSpPr txBox="1"/>
          <p:nvPr/>
        </p:nvSpPr>
        <p:spPr>
          <a:xfrm>
            <a:off x="609600" y="1876063"/>
            <a:ext cx="10236530" cy="2625206"/>
          </a:xfrm>
          <a:prstGeom prst="rect">
            <a:avLst/>
          </a:prstGeom>
          <a:noFill/>
        </p:spPr>
        <p:txBody>
          <a:bodyPr wrap="square">
            <a:spAutoFit/>
          </a:bodyPr>
          <a:lstStyle/>
          <a:p>
            <a:pPr>
              <a:lnSpc>
                <a:spcPct val="150000"/>
              </a:lnSpc>
              <a:buNone/>
            </a:pPr>
            <a:r>
              <a:rPr lang="en-US" b="1" dirty="0"/>
              <a:t>Bài học chính:</a:t>
            </a:r>
          </a:p>
          <a:p>
            <a:pPr marL="342900" indent="-342900">
              <a:lnSpc>
                <a:spcPct val="150000"/>
              </a:lnSpc>
              <a:buFont typeface="Wingdings" pitchFamily="2" charset="2"/>
              <a:buChar char="Ø"/>
            </a:pPr>
            <a:r>
              <a:rPr lang="vi-VN" b="1" dirty="0"/>
              <a:t>Phương pháp tiếp cận EE tích hợp: </a:t>
            </a:r>
            <a:r>
              <a:rPr lang="vi-VN" dirty="0"/>
              <a:t>chiếu sáng + đông lạnh + hơi nước tái tạo</a:t>
            </a:r>
            <a:r>
              <a:rPr lang="vi-VN" b="1" dirty="0"/>
              <a:t>.
Quy mô tiết kiệm: </a:t>
            </a:r>
            <a:r>
              <a:rPr lang="vi-VN" dirty="0"/>
              <a:t>Hàng tỷ đồng/năm chi phí vận hành</a:t>
            </a:r>
            <a:r>
              <a:rPr lang="vi-VN" b="1" dirty="0"/>
              <a:t>.
Tính bền vững: </a:t>
            </a:r>
            <a:r>
              <a:rPr lang="vi-VN" dirty="0"/>
              <a:t>Giảm lượng khí thải CO₂, tái sử dụng chất thải, cải thiện chất lượng sản phẩm.</a:t>
            </a:r>
            <a:r>
              <a:rPr lang="vi-VN" b="1" dirty="0"/>
              <a:t>
Dẫn đầu trong ngành: </a:t>
            </a:r>
            <a:r>
              <a:rPr lang="vi-VN" dirty="0"/>
              <a:t>Thể hiện lợi thế cạnh tranh thông qua sản xuất xanh</a:t>
            </a:r>
            <a:r>
              <a:rPr lang="en-US" dirty="0"/>
              <a:t>.</a:t>
            </a:r>
          </a:p>
        </p:txBody>
      </p:sp>
      <p:sp>
        <p:nvSpPr>
          <p:cNvPr id="5" name="Title 1">
            <a:extLst>
              <a:ext uri="{FF2B5EF4-FFF2-40B4-BE49-F238E27FC236}">
                <a16:creationId xmlns:a16="http://schemas.microsoft.com/office/drawing/2014/main" id="{79F07E33-E5EA-919F-3601-D5D16821A24C}"/>
              </a:ext>
            </a:extLst>
          </p:cNvPr>
          <p:cNvSpPr>
            <a:spLocks noGrp="1"/>
          </p:cNvSpPr>
          <p:nvPr>
            <p:ph type="title" idx="4294967295"/>
          </p:nvPr>
        </p:nvSpPr>
        <p:spPr>
          <a:xfrm>
            <a:off x="609600" y="1111922"/>
            <a:ext cx="10972800" cy="495200"/>
          </a:xfrm>
        </p:spPr>
        <p:txBody>
          <a:bodyPr>
            <a:noAutofit/>
          </a:bodyPr>
          <a:lstStyle/>
          <a:p>
            <a:r>
              <a:rPr lang="en-US" dirty="0">
                <a:solidFill>
                  <a:schemeClr val="accent1">
                    <a:lumMod val="50000"/>
                  </a:schemeClr>
                </a:solidFill>
                <a:latin typeface="+mn-lt"/>
              </a:rPr>
              <a:t>2. Các </a:t>
            </a:r>
            <a:r>
              <a:rPr lang="en-US" dirty="0" err="1">
                <a:solidFill>
                  <a:schemeClr val="accent1">
                    <a:lumMod val="50000"/>
                  </a:schemeClr>
                </a:solidFill>
                <a:latin typeface="+mn-lt"/>
              </a:rPr>
              <a:t>giải</a:t>
            </a:r>
            <a:r>
              <a:rPr lang="en-US" dirty="0">
                <a:solidFill>
                  <a:schemeClr val="accent1">
                    <a:lumMod val="50000"/>
                  </a:schemeClr>
                </a:solidFill>
                <a:latin typeface="+mn-lt"/>
              </a:rPr>
              <a:t> pháp đã thực hiện</a:t>
            </a:r>
            <a:endParaRPr lang="en-VN" dirty="0">
              <a:latin typeface="+mn-lt"/>
            </a:endParaRPr>
          </a:p>
        </p:txBody>
      </p:sp>
    </p:spTree>
    <p:extLst>
      <p:ext uri="{BB962C8B-B14F-4D97-AF65-F5344CB8AC3E}">
        <p14:creationId xmlns:p14="http://schemas.microsoft.com/office/powerpoint/2010/main" val="1781350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6CCC9C0-562D-DA42-C4E2-2579C7358F67}"/>
              </a:ext>
            </a:extLst>
          </p:cNvPr>
          <p:cNvSpPr txBox="1"/>
          <p:nvPr/>
        </p:nvSpPr>
        <p:spPr>
          <a:xfrm>
            <a:off x="1695203" y="2767280"/>
            <a:ext cx="9194470" cy="1938992"/>
          </a:xfrm>
          <a:prstGeom prst="rect">
            <a:avLst/>
          </a:prstGeom>
          <a:noFill/>
        </p:spPr>
        <p:txBody>
          <a:bodyPr wrap="square">
            <a:spAutoFit/>
          </a:bodyPr>
          <a:lstStyle/>
          <a:p>
            <a:pPr>
              <a:buNone/>
            </a:pPr>
            <a:r>
              <a:rPr lang="en-US" sz="4000" b="1" dirty="0" err="1">
                <a:solidFill>
                  <a:schemeClr val="accent1">
                    <a:lumMod val="50000"/>
                  </a:schemeClr>
                </a:solidFill>
              </a:rPr>
              <a:t>Nghiên</a:t>
            </a:r>
            <a:r>
              <a:rPr lang="en-US" sz="4000" b="1" dirty="0">
                <a:solidFill>
                  <a:schemeClr val="accent1">
                    <a:lumMod val="50000"/>
                  </a:schemeClr>
                </a:solidFill>
              </a:rPr>
              <a:t> </a:t>
            </a:r>
            <a:r>
              <a:rPr lang="en-US" sz="4000" b="1" dirty="0" err="1">
                <a:solidFill>
                  <a:schemeClr val="accent1">
                    <a:lumMod val="50000"/>
                  </a:schemeClr>
                </a:solidFill>
              </a:rPr>
              <a:t>cứu</a:t>
            </a:r>
            <a:r>
              <a:rPr lang="en-US" sz="4000" b="1" dirty="0">
                <a:solidFill>
                  <a:schemeClr val="accent1">
                    <a:lumMod val="50000"/>
                  </a:schemeClr>
                </a:solidFill>
              </a:rPr>
              <a:t> </a:t>
            </a:r>
            <a:r>
              <a:rPr lang="en-US" sz="4000" b="1" dirty="0" err="1">
                <a:solidFill>
                  <a:schemeClr val="accent1">
                    <a:lumMod val="50000"/>
                  </a:schemeClr>
                </a:solidFill>
              </a:rPr>
              <a:t>điển</a:t>
            </a:r>
            <a:r>
              <a:rPr lang="en-US" sz="4000" b="1" dirty="0">
                <a:solidFill>
                  <a:schemeClr val="accent1">
                    <a:lumMod val="50000"/>
                  </a:schemeClr>
                </a:solidFill>
              </a:rPr>
              <a:t> </a:t>
            </a:r>
            <a:r>
              <a:rPr lang="en-US" sz="4000" b="1" dirty="0" err="1">
                <a:solidFill>
                  <a:schemeClr val="accent1">
                    <a:lumMod val="50000"/>
                  </a:schemeClr>
                </a:solidFill>
              </a:rPr>
              <a:t>hình</a:t>
            </a:r>
            <a:r>
              <a:rPr lang="en-US" sz="4000" b="1" dirty="0">
                <a:solidFill>
                  <a:schemeClr val="accent1">
                    <a:lumMod val="50000"/>
                  </a:schemeClr>
                </a:solidFill>
              </a:rPr>
              <a:t> 2 – Công ty TNHH Công </a:t>
            </a:r>
            <a:r>
              <a:rPr lang="en-US" sz="4000" b="1" dirty="0" err="1">
                <a:solidFill>
                  <a:schemeClr val="accent1">
                    <a:lumMod val="50000"/>
                  </a:schemeClr>
                </a:solidFill>
              </a:rPr>
              <a:t>nghiệp</a:t>
            </a:r>
            <a:r>
              <a:rPr lang="en-US" sz="4000" b="1" dirty="0">
                <a:solidFill>
                  <a:schemeClr val="accent1">
                    <a:lumMod val="50000"/>
                  </a:schemeClr>
                </a:solidFill>
              </a:rPr>
              <a:t> </a:t>
            </a:r>
            <a:r>
              <a:rPr lang="en-US" sz="4000" b="1" dirty="0" err="1">
                <a:solidFill>
                  <a:schemeClr val="accent1">
                    <a:lumMod val="50000"/>
                  </a:schemeClr>
                </a:solidFill>
              </a:rPr>
              <a:t>Thủy</a:t>
            </a:r>
            <a:r>
              <a:rPr lang="en-US" sz="4000" b="1" dirty="0">
                <a:solidFill>
                  <a:schemeClr val="accent1">
                    <a:lumMod val="50000"/>
                  </a:schemeClr>
                </a:solidFill>
              </a:rPr>
              <a:t> </a:t>
            </a:r>
            <a:r>
              <a:rPr lang="en-US" sz="4000" b="1" dirty="0" err="1">
                <a:solidFill>
                  <a:schemeClr val="accent1">
                    <a:lumMod val="50000"/>
                  </a:schemeClr>
                </a:solidFill>
              </a:rPr>
              <a:t>sản</a:t>
            </a:r>
            <a:r>
              <a:rPr lang="en-US" sz="4000" b="1" dirty="0">
                <a:solidFill>
                  <a:schemeClr val="accent1">
                    <a:lumMod val="50000"/>
                  </a:schemeClr>
                </a:solidFill>
              </a:rPr>
              <a:t> </a:t>
            </a:r>
            <a:r>
              <a:rPr lang="en-US" sz="4000" b="1" dirty="0" err="1">
                <a:solidFill>
                  <a:schemeClr val="accent1">
                    <a:lumMod val="50000"/>
                  </a:schemeClr>
                </a:solidFill>
              </a:rPr>
              <a:t>Miền</a:t>
            </a:r>
            <a:r>
              <a:rPr lang="en-US" sz="4000" b="1" dirty="0">
                <a:solidFill>
                  <a:schemeClr val="accent1">
                    <a:lumMod val="50000"/>
                  </a:schemeClr>
                </a:solidFill>
              </a:rPr>
              <a:t> Nam</a:t>
            </a:r>
          </a:p>
        </p:txBody>
      </p:sp>
    </p:spTree>
    <p:extLst>
      <p:ext uri="{BB962C8B-B14F-4D97-AF65-F5344CB8AC3E}">
        <p14:creationId xmlns:p14="http://schemas.microsoft.com/office/powerpoint/2010/main" val="449641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F73DE-BDF7-FB97-858B-4F970CB37A8C}"/>
              </a:ext>
            </a:extLst>
          </p:cNvPr>
          <p:cNvSpPr>
            <a:spLocks noGrp="1"/>
          </p:cNvSpPr>
          <p:nvPr>
            <p:ph type="title" idx="4294967295"/>
          </p:nvPr>
        </p:nvSpPr>
        <p:spPr>
          <a:xfrm>
            <a:off x="4879058" y="1093746"/>
            <a:ext cx="10972800" cy="495200"/>
          </a:xfrm>
        </p:spPr>
        <p:txBody>
          <a:bodyPr>
            <a:noAutofit/>
          </a:bodyPr>
          <a:lstStyle/>
          <a:p>
            <a:r>
              <a:rPr lang="en-US" dirty="0">
                <a:solidFill>
                  <a:schemeClr val="accent1">
                    <a:lumMod val="50000"/>
                  </a:schemeClr>
                </a:solidFill>
                <a:latin typeface="+mn-lt"/>
              </a:rPr>
              <a:t>Hiện trạng</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9AB743AF-2B53-C14A-DA9F-2C029DBA7CCF}"/>
              </a:ext>
            </a:extLst>
          </p:cNvPr>
          <p:cNvSpPr txBox="1"/>
          <p:nvPr/>
        </p:nvSpPr>
        <p:spPr>
          <a:xfrm>
            <a:off x="304800" y="1760580"/>
            <a:ext cx="11582400" cy="456472"/>
          </a:xfrm>
          <a:prstGeom prst="rect">
            <a:avLst/>
          </a:prstGeom>
          <a:noFill/>
        </p:spPr>
        <p:txBody>
          <a:bodyPr wrap="square">
            <a:spAutoFit/>
          </a:bodyPr>
          <a:lstStyle/>
          <a:p>
            <a:pPr>
              <a:lnSpc>
                <a:spcPct val="150000"/>
              </a:lnSpc>
              <a:buNone/>
            </a:pPr>
            <a:r>
              <a:rPr lang="en-US" sz="1800" b="1" dirty="0"/>
              <a:t>Hiện trạng: </a:t>
            </a:r>
            <a:r>
              <a:rPr lang="en-US" sz="1800" dirty="0"/>
              <a:t>Chế biến thủy sản quy mô lớn với chi phí điện hàng tháng trung bình </a:t>
            </a:r>
            <a:r>
              <a:rPr lang="en-US" sz="1800" b="1" dirty="0"/>
              <a:t>gần 2 </a:t>
            </a:r>
            <a:r>
              <a:rPr lang="en-US" sz="1800" b="1" dirty="0" err="1"/>
              <a:t>tỷ</a:t>
            </a:r>
            <a:r>
              <a:rPr lang="en-US" sz="1800" b="1" dirty="0"/>
              <a:t> đồng</a:t>
            </a:r>
            <a:r>
              <a:rPr lang="en-US" sz="1800" dirty="0"/>
              <a:t>.</a:t>
            </a:r>
          </a:p>
        </p:txBody>
      </p:sp>
      <p:pic>
        <p:nvPicPr>
          <p:cNvPr id="5" name="Picture 4">
            <a:extLst>
              <a:ext uri="{FF2B5EF4-FFF2-40B4-BE49-F238E27FC236}">
                <a16:creationId xmlns:a16="http://schemas.microsoft.com/office/drawing/2014/main" id="{9C6ED7FF-617C-6757-72F5-2F47F8F9285E}"/>
              </a:ext>
            </a:extLst>
          </p:cNvPr>
          <p:cNvPicPr>
            <a:picLocks noChangeAspect="1"/>
          </p:cNvPicPr>
          <p:nvPr/>
        </p:nvPicPr>
        <p:blipFill>
          <a:blip r:embed="rId2"/>
          <a:stretch>
            <a:fillRect/>
          </a:stretch>
        </p:blipFill>
        <p:spPr>
          <a:xfrm>
            <a:off x="1594939" y="2560320"/>
            <a:ext cx="10381178" cy="3576933"/>
          </a:xfrm>
          <a:prstGeom prst="rect">
            <a:avLst/>
          </a:prstGeom>
        </p:spPr>
      </p:pic>
    </p:spTree>
    <p:extLst>
      <p:ext uri="{BB962C8B-B14F-4D97-AF65-F5344CB8AC3E}">
        <p14:creationId xmlns:p14="http://schemas.microsoft.com/office/powerpoint/2010/main" val="39627799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C5E8C-1C8F-CEE8-DFDC-297FB38AE2C0}"/>
              </a:ext>
            </a:extLst>
          </p:cNvPr>
          <p:cNvSpPr>
            <a:spLocks noGrp="1"/>
          </p:cNvSpPr>
          <p:nvPr>
            <p:ph type="title" idx="4294967295"/>
          </p:nvPr>
        </p:nvSpPr>
        <p:spPr>
          <a:xfrm>
            <a:off x="609600" y="1001759"/>
            <a:ext cx="10972800" cy="495200"/>
          </a:xfrm>
        </p:spPr>
        <p:txBody>
          <a:bodyPr>
            <a:noAutofit/>
          </a:bodyPr>
          <a:lstStyle/>
          <a:p>
            <a:r>
              <a:rPr lang="en-US" dirty="0">
                <a:solidFill>
                  <a:schemeClr val="accent1">
                    <a:lumMod val="50000"/>
                  </a:schemeClr>
                </a:solidFill>
                <a:latin typeface="+mn-lt"/>
              </a:rPr>
              <a:t>Các </a:t>
            </a:r>
            <a:r>
              <a:rPr lang="en-US" dirty="0" err="1">
                <a:solidFill>
                  <a:schemeClr val="accent1">
                    <a:lumMod val="50000"/>
                  </a:schemeClr>
                </a:solidFill>
                <a:latin typeface="+mn-lt"/>
              </a:rPr>
              <a:t>giải</a:t>
            </a:r>
            <a:r>
              <a:rPr lang="en-US" dirty="0">
                <a:solidFill>
                  <a:schemeClr val="accent1">
                    <a:lumMod val="50000"/>
                  </a:schemeClr>
                </a:solidFill>
                <a:latin typeface="+mn-lt"/>
              </a:rPr>
              <a:t> pháp đã thực hiện</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4F971B79-F841-4462-2D73-839B552BF5EB}"/>
              </a:ext>
            </a:extLst>
          </p:cNvPr>
          <p:cNvSpPr txBox="1"/>
          <p:nvPr/>
        </p:nvSpPr>
        <p:spPr>
          <a:xfrm>
            <a:off x="609600" y="1885043"/>
            <a:ext cx="6237515" cy="2625206"/>
          </a:xfrm>
          <a:prstGeom prst="rect">
            <a:avLst/>
          </a:prstGeom>
          <a:noFill/>
        </p:spPr>
        <p:txBody>
          <a:bodyPr wrap="square">
            <a:spAutoFit/>
          </a:bodyPr>
          <a:lstStyle/>
          <a:p>
            <a:pPr marL="342900" indent="-342900">
              <a:lnSpc>
                <a:spcPct val="150000"/>
              </a:lnSpc>
              <a:buFont typeface="Wingdings" pitchFamily="2" charset="2"/>
              <a:buChar char="Ø"/>
            </a:pPr>
            <a:r>
              <a:rPr lang="vi-VN" dirty="0"/>
              <a:t>Nâng cấp dây chuyền sản xuất với máy móc hiện đại và VSD (Variable-Speed Drives).
Triển khai hệ thống quản lý chất lượng ISO.
Lắp đặt hệ thống đun nước nóng bằng năng lượng mặt trời để cung cấp nước nóng để làm sạch và vệ sinh các thùng chứa sản phẩm</a:t>
            </a:r>
            <a:r>
              <a:rPr lang="en-US" dirty="0"/>
              <a:t>.</a:t>
            </a:r>
          </a:p>
        </p:txBody>
      </p:sp>
      <p:pic>
        <p:nvPicPr>
          <p:cNvPr id="9218" name="Picture 2">
            <a:extLst>
              <a:ext uri="{FF2B5EF4-FFF2-40B4-BE49-F238E27FC236}">
                <a16:creationId xmlns:a16="http://schemas.microsoft.com/office/drawing/2014/main" id="{582FA7B0-B58E-DFFC-782E-7C89BCD133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6436" y="1797712"/>
            <a:ext cx="5096493" cy="3813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9776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2387F-671C-5DC2-2AD3-6C24309EAE19}"/>
              </a:ext>
            </a:extLst>
          </p:cNvPr>
          <p:cNvSpPr>
            <a:spLocks noGrp="1"/>
          </p:cNvSpPr>
          <p:nvPr>
            <p:ph type="title" idx="4294967295"/>
          </p:nvPr>
        </p:nvSpPr>
        <p:spPr>
          <a:xfrm>
            <a:off x="4805082" y="1183334"/>
            <a:ext cx="10972800" cy="495200"/>
          </a:xfrm>
          <a:noFill/>
          <a:ln>
            <a:noFill/>
          </a:ln>
        </p:spPr>
        <p:txBody>
          <a:bodyPr spcFirstLastPara="1" wrap="square" lIns="91425" tIns="91425" rIns="91425" bIns="91425" anchor="ctr" anchorCtr="0">
            <a:noAutofit/>
          </a:bodyPr>
          <a:lstStyle/>
          <a:p>
            <a:r>
              <a:rPr lang="en-US" dirty="0">
                <a:solidFill>
                  <a:schemeClr val="accent1">
                    <a:lumMod val="50000"/>
                  </a:schemeClr>
                </a:solidFill>
                <a:latin typeface="+mn-lt"/>
              </a:rPr>
              <a:t>Kết quả</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68675817-002E-6665-364E-B30888D207A9}"/>
              </a:ext>
            </a:extLst>
          </p:cNvPr>
          <p:cNvSpPr txBox="1"/>
          <p:nvPr/>
        </p:nvSpPr>
        <p:spPr>
          <a:xfrm>
            <a:off x="816010" y="1978429"/>
            <a:ext cx="7781306" cy="1619482"/>
          </a:xfrm>
          <a:prstGeom prst="rect">
            <a:avLst/>
          </a:prstGeom>
          <a:noFill/>
        </p:spPr>
        <p:txBody>
          <a:bodyPr wrap="square">
            <a:spAutoFit/>
          </a:bodyPr>
          <a:lstStyle/>
          <a:p>
            <a:pPr>
              <a:buNone/>
            </a:pPr>
            <a:r>
              <a:rPr lang="en-US" b="1" dirty="0"/>
              <a:t>Kết quả:</a:t>
            </a:r>
          </a:p>
          <a:p>
            <a:pPr marL="342900" indent="-342900">
              <a:lnSpc>
                <a:spcPct val="150000"/>
              </a:lnSpc>
              <a:buFont typeface="Wingdings" pitchFamily="2" charset="2"/>
              <a:buChar char="Ø"/>
            </a:pPr>
            <a:r>
              <a:rPr lang="vi-VN" dirty="0"/>
              <a:t>Giảm tiêu thụ điện hàng tháng </a:t>
            </a:r>
            <a:r>
              <a:rPr lang="vi-VN" b="1" dirty="0"/>
              <a:t>khoảng 15% </a:t>
            </a:r>
            <a:r>
              <a:rPr lang="vi-VN" dirty="0"/>
              <a:t>(~300 triệu đồng/tháng).
Nâng cao hiệu quả sản xuất, đáp ứng các tiêu chuẩn tuân thủ môi trường và nâng cao khả năng cạnh tranh xuất khẩu</a:t>
            </a:r>
            <a:r>
              <a:rPr lang="en-US" dirty="0"/>
              <a:t>.</a:t>
            </a:r>
          </a:p>
        </p:txBody>
      </p:sp>
    </p:spTree>
    <p:extLst>
      <p:ext uri="{BB962C8B-B14F-4D97-AF65-F5344CB8AC3E}">
        <p14:creationId xmlns:p14="http://schemas.microsoft.com/office/powerpoint/2010/main" val="3502461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D88220B-CF58-B52F-81AC-FF615E7DF9E1}"/>
              </a:ext>
            </a:extLst>
          </p:cNvPr>
          <p:cNvSpPr txBox="1"/>
          <p:nvPr/>
        </p:nvSpPr>
        <p:spPr>
          <a:xfrm>
            <a:off x="2657104" y="2828835"/>
            <a:ext cx="7377545" cy="1754326"/>
          </a:xfrm>
          <a:prstGeom prst="rect">
            <a:avLst/>
          </a:prstGeom>
          <a:noFill/>
        </p:spPr>
        <p:txBody>
          <a:bodyPr wrap="square">
            <a:spAutoFit/>
          </a:bodyPr>
          <a:lstStyle/>
          <a:p>
            <a:pPr>
              <a:buNone/>
            </a:pPr>
            <a:r>
              <a:rPr lang="en-US" sz="3600" b="1" dirty="0">
                <a:solidFill>
                  <a:schemeClr val="accent1">
                    <a:lumMod val="50000"/>
                  </a:schemeClr>
                </a:solidFill>
              </a:rPr>
              <a:t>Nghiên cứu điển hình </a:t>
            </a:r>
            <a:r>
              <a:rPr lang="vi-VN" sz="3600" b="1" dirty="0">
                <a:solidFill>
                  <a:schemeClr val="accent1">
                    <a:lumMod val="50000"/>
                  </a:schemeClr>
                </a:solidFill>
              </a:rPr>
              <a:t>3: CASEAMEX (CTCP Xuất nhập khẩu Thủy sản Cần Thơ)</a:t>
            </a:r>
            <a:endParaRPr lang="en-US" sz="3600" b="1" dirty="0">
              <a:solidFill>
                <a:schemeClr val="accent1">
                  <a:lumMod val="50000"/>
                </a:schemeClr>
              </a:solidFill>
            </a:endParaRPr>
          </a:p>
        </p:txBody>
      </p:sp>
    </p:spTree>
    <p:extLst>
      <p:ext uri="{BB962C8B-B14F-4D97-AF65-F5344CB8AC3E}">
        <p14:creationId xmlns:p14="http://schemas.microsoft.com/office/powerpoint/2010/main" val="2603766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28517-6E36-EF93-1E71-9E08816028F8}"/>
              </a:ext>
            </a:extLst>
          </p:cNvPr>
          <p:cNvSpPr>
            <a:spLocks noGrp="1"/>
          </p:cNvSpPr>
          <p:nvPr>
            <p:ph type="title" idx="4294967295"/>
          </p:nvPr>
        </p:nvSpPr>
        <p:spPr>
          <a:xfrm>
            <a:off x="4837355" y="1010854"/>
            <a:ext cx="10972800" cy="495200"/>
          </a:xfrm>
        </p:spPr>
        <p:txBody>
          <a:bodyPr>
            <a:noAutofit/>
          </a:bodyPr>
          <a:lstStyle/>
          <a:p>
            <a:r>
              <a:rPr lang="en-VN" dirty="0">
                <a:solidFill>
                  <a:schemeClr val="accent1">
                    <a:lumMod val="50000"/>
                  </a:schemeClr>
                </a:solidFill>
                <a:latin typeface="+mn-lt"/>
              </a:rPr>
              <a:t>1. </a:t>
            </a:r>
            <a:r>
              <a:rPr lang="en-US" dirty="0">
                <a:solidFill>
                  <a:schemeClr val="accent1">
                    <a:lumMod val="50000"/>
                  </a:schemeClr>
                </a:solidFill>
                <a:latin typeface="+mn-lt"/>
              </a:rPr>
              <a:t>Hiện trạng</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24D14A0D-15E4-EB4E-7739-BD086A7586C3}"/>
              </a:ext>
            </a:extLst>
          </p:cNvPr>
          <p:cNvSpPr txBox="1"/>
          <p:nvPr/>
        </p:nvSpPr>
        <p:spPr>
          <a:xfrm>
            <a:off x="609600" y="1665825"/>
            <a:ext cx="10972800" cy="1763175"/>
          </a:xfrm>
          <a:prstGeom prst="rect">
            <a:avLst/>
          </a:prstGeom>
          <a:noFill/>
        </p:spPr>
        <p:txBody>
          <a:bodyPr wrap="square">
            <a:spAutoFit/>
          </a:bodyPr>
          <a:lstStyle/>
          <a:p>
            <a:pPr>
              <a:lnSpc>
                <a:spcPct val="150000"/>
              </a:lnSpc>
              <a:buNone/>
            </a:pPr>
            <a:r>
              <a:rPr lang="en-US" b="1" dirty="0"/>
              <a:t>Hiện trạng:</a:t>
            </a:r>
          </a:p>
          <a:p>
            <a:pPr marL="342900" indent="-342900">
              <a:lnSpc>
                <a:spcPct val="150000"/>
              </a:lnSpc>
              <a:buFont typeface="Wingdings" pitchFamily="2" charset="2"/>
              <a:buChar char="Ø"/>
            </a:pPr>
            <a:r>
              <a:rPr lang="vi-VN" dirty="0"/>
              <a:t>Nhà xuất khẩu thủy sản chế biến quản lý các hoạt động sử dụng nhiều năng lượng trên hệ thống chiếu sáng, dây chuyền sản xuất và điện lạnh.
Trước khi nâng cấp, chi phí điện từ cơ sở vật chất và máy móc của nhà máy rất lớn</a:t>
            </a:r>
            <a:r>
              <a:rPr lang="en-US" dirty="0"/>
              <a:t>.</a:t>
            </a:r>
          </a:p>
        </p:txBody>
      </p:sp>
      <p:pic>
        <p:nvPicPr>
          <p:cNvPr id="7170" name="Picture 2" descr="Caseamex | From Local to Global">
            <a:extLst>
              <a:ext uri="{FF2B5EF4-FFF2-40B4-BE49-F238E27FC236}">
                <a16:creationId xmlns:a16="http://schemas.microsoft.com/office/drawing/2014/main" id="{14815422-348B-AECC-8E78-75E8CEAA55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8277" y="3511622"/>
            <a:ext cx="8374123" cy="3346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493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9CB91-2A75-E6AD-F7BA-3DB849DA27BE}"/>
              </a:ext>
            </a:extLst>
          </p:cNvPr>
          <p:cNvSpPr>
            <a:spLocks noGrp="1"/>
          </p:cNvSpPr>
          <p:nvPr>
            <p:ph type="title" idx="4294967295"/>
          </p:nvPr>
        </p:nvSpPr>
        <p:spPr>
          <a:xfrm>
            <a:off x="609600" y="997592"/>
            <a:ext cx="10972800" cy="495200"/>
          </a:xfrm>
        </p:spPr>
        <p:txBody>
          <a:bodyPr>
            <a:noAutofit/>
          </a:bodyPr>
          <a:lstStyle/>
          <a:p>
            <a:r>
              <a:rPr lang="en-US" dirty="0">
                <a:solidFill>
                  <a:schemeClr val="accent1">
                    <a:lumMod val="50000"/>
                  </a:schemeClr>
                </a:solidFill>
                <a:latin typeface="+mn-lt"/>
              </a:rPr>
              <a:t>Các </a:t>
            </a:r>
            <a:r>
              <a:rPr lang="en-US" dirty="0" err="1">
                <a:solidFill>
                  <a:schemeClr val="accent1">
                    <a:lumMod val="50000"/>
                  </a:schemeClr>
                </a:solidFill>
                <a:latin typeface="+mn-lt"/>
              </a:rPr>
              <a:t>giải</a:t>
            </a:r>
            <a:r>
              <a:rPr lang="en-US" dirty="0">
                <a:solidFill>
                  <a:schemeClr val="accent1">
                    <a:lumMod val="50000"/>
                  </a:schemeClr>
                </a:solidFill>
                <a:latin typeface="+mn-lt"/>
              </a:rPr>
              <a:t> pháp đã thực hiện</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84F875A4-8D48-39E0-8DC5-4BEE2699BDF9}"/>
              </a:ext>
            </a:extLst>
          </p:cNvPr>
          <p:cNvSpPr txBox="1"/>
          <p:nvPr/>
        </p:nvSpPr>
        <p:spPr>
          <a:xfrm>
            <a:off x="609600" y="1672866"/>
            <a:ext cx="10826338" cy="3918252"/>
          </a:xfrm>
          <a:prstGeom prst="rect">
            <a:avLst/>
          </a:prstGeom>
          <a:noFill/>
        </p:spPr>
        <p:txBody>
          <a:bodyPr wrap="square">
            <a:spAutoFit/>
          </a:bodyPr>
          <a:lstStyle/>
          <a:p>
            <a:pPr marL="342900" indent="-342900">
              <a:lnSpc>
                <a:spcPct val="150000"/>
              </a:lnSpc>
              <a:buFont typeface="Wingdings" pitchFamily="2" charset="2"/>
              <a:buChar char="Ø"/>
            </a:pPr>
            <a:r>
              <a:rPr lang="vi-VN" dirty="0"/>
              <a:t>Lắp đặt hệ thống </a:t>
            </a:r>
            <a:r>
              <a:rPr lang="vi-VN" b="1" dirty="0"/>
              <a:t>chiếu sáng LED </a:t>
            </a:r>
            <a:r>
              <a:rPr lang="vi-VN" dirty="0"/>
              <a:t>thế hệ mới trên các tòa nhà văn phòng, nhà máy, nhà xưởng, khu vực ngoài trời và bãi đậu xe.
Lắp đặt </a:t>
            </a:r>
            <a:r>
              <a:rPr lang="vi-VN" b="1" dirty="0"/>
              <a:t>đồng hồ giám sát </a:t>
            </a:r>
            <a:r>
              <a:rPr lang="vi-VN" dirty="0"/>
              <a:t>năng lượng trên dây chuyền sản xuất.
Thêm bộ truyền động </a:t>
            </a:r>
            <a:r>
              <a:rPr lang="vi-VN" b="1" dirty="0"/>
              <a:t>tốc độ thay đổi (VSD) </a:t>
            </a:r>
            <a:r>
              <a:rPr lang="vi-VN" dirty="0"/>
              <a:t>cho máy móc công suất cao.
</a:t>
            </a:r>
            <a:r>
              <a:rPr lang="vi-VN" b="1" dirty="0"/>
              <a:t>Nâng cấp sản xuất với băng tải hiện </a:t>
            </a:r>
            <a:r>
              <a:rPr lang="vi-VN" dirty="0"/>
              <a:t>đại để nâng cao sản lượng đồng thời giảm sử dụng năng lượng.
Lắp đặt </a:t>
            </a:r>
            <a:r>
              <a:rPr lang="vi-VN" b="1" dirty="0"/>
              <a:t>hệ thống điện mặt trời áp mái </a:t>
            </a:r>
            <a:r>
              <a:rPr lang="vi-VN" dirty="0"/>
              <a:t>lên đến 1 MWp 
</a:t>
            </a:r>
            <a:r>
              <a:rPr lang="vi-VN" b="1" dirty="0"/>
              <a:t>Áp dụng mô hình ESCO </a:t>
            </a:r>
            <a:r>
              <a:rPr lang="vi-VN" dirty="0"/>
              <a:t>cho hệ thống nước nóng năng lượng mặt trời
Khởi động các chiến dịch nội bộ khuyến khích nhân viên tiết kiệm năng lượng "mọi lúc, mọi nơi</a:t>
            </a:r>
            <a:r>
              <a:rPr lang="en-US" dirty="0"/>
              <a:t>.”</a:t>
            </a:r>
          </a:p>
        </p:txBody>
      </p:sp>
    </p:spTree>
    <p:extLst>
      <p:ext uri="{BB962C8B-B14F-4D97-AF65-F5344CB8AC3E}">
        <p14:creationId xmlns:p14="http://schemas.microsoft.com/office/powerpoint/2010/main" val="4222192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idx="4294967295"/>
          </p:nvPr>
        </p:nvSpPr>
        <p:spPr>
          <a:xfrm>
            <a:off x="4582211" y="1366214"/>
            <a:ext cx="10972800" cy="495200"/>
          </a:xfrm>
        </p:spPr>
        <p:txBody>
          <a:bodyPr>
            <a:noAutofit/>
          </a:bodyPr>
          <a:lstStyle/>
          <a:p>
            <a:r>
              <a:rPr lang="en-US" dirty="0">
                <a:solidFill>
                  <a:schemeClr val="accent1">
                    <a:lumMod val="50000"/>
                  </a:schemeClr>
                </a:solidFill>
                <a:latin typeface="+mn-lt"/>
              </a:rPr>
              <a:t>NỘI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964602" y="2411294"/>
            <a:ext cx="9760226" cy="1131848"/>
          </a:xfrm>
          <a:prstGeom prst="rect">
            <a:avLst/>
          </a:prstGeom>
          <a:noFill/>
        </p:spPr>
        <p:txBody>
          <a:bodyPr wrap="square">
            <a:spAutoFit/>
          </a:bodyPr>
          <a:lstStyle/>
          <a:p>
            <a:pPr marL="742950" indent="-742950">
              <a:lnSpc>
                <a:spcPct val="150000"/>
              </a:lnSpc>
              <a:buFont typeface="+mj-lt"/>
              <a:buAutoNum type="arabicPeriod"/>
            </a:pPr>
            <a:r>
              <a:rPr lang="en-US" sz="2400" dirty="0">
                <a:latin typeface="+mn-lt"/>
                <a:cs typeface="Arial" panose="020B0604020202020204" pitchFamily="34" charset="0"/>
              </a:rPr>
              <a:t>Thông tin chung 
Nghiên cứu điển hình</a:t>
            </a:r>
          </a:p>
        </p:txBody>
      </p:sp>
    </p:spTree>
    <p:extLst>
      <p:ext uri="{BB962C8B-B14F-4D97-AF65-F5344CB8AC3E}">
        <p14:creationId xmlns:p14="http://schemas.microsoft.com/office/powerpoint/2010/main" val="907616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95132-CA45-BA5B-DA13-1F1E88D12BF4}"/>
              </a:ext>
            </a:extLst>
          </p:cNvPr>
          <p:cNvSpPr>
            <a:spLocks noGrp="1"/>
          </p:cNvSpPr>
          <p:nvPr>
            <p:ph type="title" idx="4294967295"/>
          </p:nvPr>
        </p:nvSpPr>
        <p:spPr>
          <a:xfrm>
            <a:off x="4955689" y="1129546"/>
            <a:ext cx="10972800" cy="495200"/>
          </a:xfrm>
        </p:spPr>
        <p:txBody>
          <a:bodyPr>
            <a:noAutofit/>
          </a:bodyPr>
          <a:lstStyle/>
          <a:p>
            <a:r>
              <a:rPr lang="en-US" dirty="0">
                <a:solidFill>
                  <a:schemeClr val="accent1">
                    <a:lumMod val="50000"/>
                  </a:schemeClr>
                </a:solidFill>
                <a:latin typeface="+mn-lt"/>
              </a:rPr>
              <a:t>Kết quả</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BF65EE0A-AA07-A542-708E-64F1E00B14CE}"/>
              </a:ext>
            </a:extLst>
          </p:cNvPr>
          <p:cNvSpPr txBox="1"/>
          <p:nvPr/>
        </p:nvSpPr>
        <p:spPr>
          <a:xfrm>
            <a:off x="342056" y="2394365"/>
            <a:ext cx="6076208" cy="1332160"/>
          </a:xfrm>
          <a:prstGeom prst="rect">
            <a:avLst/>
          </a:prstGeom>
          <a:noFill/>
        </p:spPr>
        <p:txBody>
          <a:bodyPr wrap="square">
            <a:spAutoFit/>
          </a:bodyPr>
          <a:lstStyle/>
          <a:p>
            <a:pPr marL="342900" indent="-342900">
              <a:lnSpc>
                <a:spcPct val="150000"/>
              </a:lnSpc>
              <a:buFont typeface="Wingdings" pitchFamily="2" charset="2"/>
              <a:buChar char="Ø"/>
            </a:pPr>
            <a:r>
              <a:rPr lang="vi-VN" dirty="0"/>
              <a:t>Giảm gần </a:t>
            </a:r>
            <a:r>
              <a:rPr lang="vi-VN" b="1" dirty="0"/>
              <a:t>30% chi phí điện hàng tháng</a:t>
            </a:r>
            <a:r>
              <a:rPr lang="vi-VN" dirty="0"/>
              <a:t>.
Tăng cường sử dụng năng lượng tái tạo và cải thiện lợi thế cạnh tranh trong xuất khẩu thủy sản</a:t>
            </a:r>
            <a:endParaRPr lang="en-US" dirty="0"/>
          </a:p>
        </p:txBody>
      </p:sp>
      <p:pic>
        <p:nvPicPr>
          <p:cNvPr id="8194" name="Picture 2">
            <a:extLst>
              <a:ext uri="{FF2B5EF4-FFF2-40B4-BE49-F238E27FC236}">
                <a16:creationId xmlns:a16="http://schemas.microsoft.com/office/drawing/2014/main" id="{EBC230D8-001D-C04C-A037-C21A0ECD12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8264" y="2394365"/>
            <a:ext cx="5512130" cy="4134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8093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352A3-BAA8-B7E5-A59E-5A70536D3841}"/>
              </a:ext>
            </a:extLst>
          </p:cNvPr>
          <p:cNvSpPr>
            <a:spLocks noGrp="1"/>
          </p:cNvSpPr>
          <p:nvPr>
            <p:ph type="title" idx="4294967295"/>
          </p:nvPr>
        </p:nvSpPr>
        <p:spPr>
          <a:xfrm>
            <a:off x="550331" y="1129063"/>
            <a:ext cx="10972800" cy="495200"/>
          </a:xfrm>
        </p:spPr>
        <p:txBody>
          <a:bodyPr>
            <a:noAutofit/>
          </a:bodyPr>
          <a:lstStyle/>
          <a:p>
            <a:r>
              <a:rPr lang="en-US" dirty="0">
                <a:solidFill>
                  <a:schemeClr val="accent1">
                    <a:lumMod val="50000"/>
                  </a:schemeClr>
                </a:solidFill>
                <a:latin typeface="+mn-lt"/>
              </a:rPr>
              <a:t>So sánh các nghiên cứu điển hình</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949018E3-E72D-0D11-1165-0CE6BDAF3915}"/>
              </a:ext>
            </a:extLst>
          </p:cNvPr>
          <p:cNvSpPr txBox="1"/>
          <p:nvPr/>
        </p:nvSpPr>
        <p:spPr>
          <a:xfrm>
            <a:off x="480508" y="1778643"/>
            <a:ext cx="8985662" cy="379656"/>
          </a:xfrm>
          <a:prstGeom prst="rect">
            <a:avLst/>
          </a:prstGeom>
          <a:noFill/>
        </p:spPr>
        <p:txBody>
          <a:bodyPr wrap="square">
            <a:spAutoFit/>
          </a:bodyPr>
          <a:lstStyle/>
          <a:p>
            <a:pPr>
              <a:buNone/>
            </a:pPr>
            <a:r>
              <a:rPr lang="en-US" sz="1800" b="1"/>
              <a:t>Bảng tóm tắt: Nghiên cứu điển hình trong ngành chế biến thủy sản</a:t>
            </a:r>
            <a:endParaRPr lang="en-US" sz="1800" b="1" dirty="0"/>
          </a:p>
        </p:txBody>
      </p:sp>
      <p:graphicFrame>
        <p:nvGraphicFramePr>
          <p:cNvPr id="5" name="Table 4">
            <a:extLst>
              <a:ext uri="{FF2B5EF4-FFF2-40B4-BE49-F238E27FC236}">
                <a16:creationId xmlns:a16="http://schemas.microsoft.com/office/drawing/2014/main" id="{18FFEAA8-D2B1-4880-F5A8-F2DDA03451AF}"/>
              </a:ext>
            </a:extLst>
          </p:cNvPr>
          <p:cNvGraphicFramePr>
            <a:graphicFrameLocks noGrp="1"/>
          </p:cNvGraphicFramePr>
          <p:nvPr>
            <p:extLst>
              <p:ext uri="{D42A27DB-BD31-4B8C-83A1-F6EECF244321}">
                <p14:modId xmlns:p14="http://schemas.microsoft.com/office/powerpoint/2010/main" val="1217639530"/>
              </p:ext>
            </p:extLst>
          </p:nvPr>
        </p:nvGraphicFramePr>
        <p:xfrm>
          <a:off x="550331" y="2312679"/>
          <a:ext cx="10833153" cy="4402983"/>
        </p:xfrm>
        <a:graphic>
          <a:graphicData uri="http://schemas.openxmlformats.org/drawingml/2006/table">
            <a:tbl>
              <a:tblPr/>
              <a:tblGrid>
                <a:gridCol w="2357288">
                  <a:extLst>
                    <a:ext uri="{9D8B030D-6E8A-4147-A177-3AD203B41FA5}">
                      <a16:colId xmlns:a16="http://schemas.microsoft.com/office/drawing/2014/main" val="4108805094"/>
                    </a:ext>
                  </a:extLst>
                </a:gridCol>
                <a:gridCol w="4864814">
                  <a:extLst>
                    <a:ext uri="{9D8B030D-6E8A-4147-A177-3AD203B41FA5}">
                      <a16:colId xmlns:a16="http://schemas.microsoft.com/office/drawing/2014/main" val="9813881"/>
                    </a:ext>
                  </a:extLst>
                </a:gridCol>
                <a:gridCol w="3611051">
                  <a:extLst>
                    <a:ext uri="{9D8B030D-6E8A-4147-A177-3AD203B41FA5}">
                      <a16:colId xmlns:a16="http://schemas.microsoft.com/office/drawing/2014/main" val="3095926109"/>
                    </a:ext>
                  </a:extLst>
                </a:gridCol>
              </a:tblGrid>
              <a:tr h="249375">
                <a:tc>
                  <a:txBody>
                    <a:bodyPr/>
                    <a:lstStyle/>
                    <a:p>
                      <a:pPr>
                        <a:buNone/>
                      </a:pPr>
                      <a:r>
                        <a:rPr lang="en-US" sz="1200" b="1" dirty="0"/>
                        <a:t>Công ty</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b="1" dirty="0"/>
                        <a:t>Các Giải pháp đã thực hiện</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b="1" dirty="0"/>
                        <a:t>Kết quả</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55426167"/>
                  </a:ext>
                </a:extLst>
              </a:tr>
              <a:tr h="1236373">
                <a:tc>
                  <a:txBody>
                    <a:bodyPr/>
                    <a:lstStyle/>
                    <a:p>
                      <a:pPr>
                        <a:buNone/>
                      </a:pPr>
                      <a:r>
                        <a:rPr lang="en-US" sz="1200" b="1" dirty="0"/>
                        <a:t>Công ty Cổ phần Thủy sản Minh Phú</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dirty="0"/>
                        <a:t>Thay thế 2.500 đèn huỳnh quang bằng đèn LED
Nâng cấp lên tủ đông IQF tốc độ cao + LVS và rã đông khí nén
Lắp đặt nồi hơi đốt sinh khối</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dirty="0"/>
                        <a:t>Tiết kiệm điện hàng năm: </a:t>
                      </a:r>
                      <a:r>
                        <a:rPr lang="vi-VN" sz="1200" b="1" dirty="0"/>
                        <a:t>1.458 tỷ VND </a:t>
                      </a:r>
                      <a:r>
                        <a:rPr lang="vi-VN" sz="1200" dirty="0"/>
                        <a:t>(~121 M/tháng)
Thời gian cấp đông giảm từ 14 xuống ~ 5 phút
Năng lượng sử dụng trong đóng băng giảm 21–28%
Tổn thất sản phẩm &lt;1%; Chất lượng nâng cao
Nhiên liệu sinh khối cắt giảm chi phí hơi nước trên mỗi tấn ~ 45%</a:t>
                      </a:r>
                      <a:r>
                        <a:rPr lang="en-US" sz="1200" dirty="0"/>
                        <a:t>  </a:t>
                      </a:r>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8455466"/>
                  </a:ext>
                </a:extLst>
              </a:tr>
              <a:tr h="1436914">
                <a:tc>
                  <a:txBody>
                    <a:bodyPr/>
                    <a:lstStyle/>
                    <a:p>
                      <a:pPr>
                        <a:buNone/>
                      </a:pPr>
                      <a:r>
                        <a:rPr lang="vi-VN" sz="1200" b="1" dirty="0"/>
                        <a:t>Caseamex (CTCP Thủy sản Cần Thơ)</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dirty="0"/>
                        <a:t>Lắp đặt hệ thống chiếu sáng LED thế hệ mới trên khắp các cơ sở
Triển khai đồng hồ đo năng lượng và VSD trên máy móc
Nâng cấp băng tải và bổ sung 1 MWp năng lượng mặt trời áp mái
Áp dụng mô hình ESCO cho hệ thống nước nóng năng lượng mặt trời
Thúc đẩy các hành vi tiết kiệm năng lượng của nhân viên</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b="1" dirty="0"/>
                        <a:t>Chi phí điện hàng tháng giảm ~30%
</a:t>
                      </a:r>
                      <a:r>
                        <a:rPr lang="vi-VN" sz="1200" b="0" dirty="0"/>
                        <a:t>Nước nóng năng lượng mặt trời cắt giảm 23.000 kWh (~40 triệu đồng) trong tháng đầu tiên; Tiết kiệm 36–40 triệu VND/tháng sau đó
Giám sát hệ thống dễ dàng hơn thông qua dịch vụ ESCO</a:t>
                      </a:r>
                      <a:r>
                        <a:rPr lang="en-US" sz="1200" b="0" dirty="0"/>
                        <a:t>  </a:t>
                      </a:r>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1773640"/>
                  </a:ext>
                </a:extLst>
              </a:tr>
              <a:tr h="1193006">
                <a:tc>
                  <a:txBody>
                    <a:bodyPr/>
                    <a:lstStyle/>
                    <a:p>
                      <a:pPr>
                        <a:buNone/>
                      </a:pPr>
                      <a:r>
                        <a:rPr lang="en-US" sz="1200" b="1" dirty="0"/>
                        <a:t>Công ty TNHH Công nghiệp Thủy sản Miền Nam</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dirty="0"/>
                        <a:t>Máy móc nâng cấp và VSD triển khai
Áp dụng hệ thống quản lý chất lượng ISO
Cơ sở được trang bị hệ thống nước nóng năng lượng mặt trời để vệ sinh</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b="1" dirty="0"/>
                        <a:t>Lượng điện tiêu thụ hàng tháng giảm ~15% </a:t>
                      </a:r>
                      <a:r>
                        <a:rPr lang="vi-VN" sz="1200" b="0" dirty="0"/>
                        <a:t>(~300 triệu đồng/tháng)
Cải thiện hiệu quả sản xuất, tuân thủ môi trường và khả năng cạnh tranh xuất khẩu</a:t>
                      </a:r>
                      <a:endParaRPr lang="en-US" sz="1200" b="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2615537"/>
                  </a:ext>
                </a:extLst>
              </a:tr>
            </a:tbl>
          </a:graphicData>
        </a:graphic>
      </p:graphicFrame>
    </p:spTree>
    <p:extLst>
      <p:ext uri="{BB962C8B-B14F-4D97-AF65-F5344CB8AC3E}">
        <p14:creationId xmlns:p14="http://schemas.microsoft.com/office/powerpoint/2010/main" val="23518560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6B316-D5EE-BD5D-C8CE-0FAA2778FC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4E136-C26D-C507-3F09-DF2C324DEE0F}"/>
              </a:ext>
            </a:extLst>
          </p:cNvPr>
          <p:cNvSpPr>
            <a:spLocks noGrp="1"/>
          </p:cNvSpPr>
          <p:nvPr>
            <p:ph type="title" idx="4294967295"/>
          </p:nvPr>
        </p:nvSpPr>
        <p:spPr>
          <a:xfrm>
            <a:off x="609599" y="1072440"/>
            <a:ext cx="10972800" cy="495200"/>
          </a:xfrm>
        </p:spPr>
        <p:txBody>
          <a:bodyPr>
            <a:noAutofit/>
          </a:bodyPr>
          <a:lstStyle/>
          <a:p>
            <a:r>
              <a:rPr lang="en-US" dirty="0">
                <a:solidFill>
                  <a:schemeClr val="accent1">
                    <a:lumMod val="50000"/>
                  </a:schemeClr>
                </a:solidFill>
                <a:latin typeface="+mn-lt"/>
              </a:rPr>
              <a:t>So sánh các nghiên cứu điển hình</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DFB44C60-1BBC-468B-31DA-67FBBB4EF728}"/>
              </a:ext>
            </a:extLst>
          </p:cNvPr>
          <p:cNvSpPr txBox="1"/>
          <p:nvPr/>
        </p:nvSpPr>
        <p:spPr>
          <a:xfrm>
            <a:off x="609600" y="1778644"/>
            <a:ext cx="8985662" cy="379656"/>
          </a:xfrm>
          <a:prstGeom prst="rect">
            <a:avLst/>
          </a:prstGeom>
          <a:noFill/>
        </p:spPr>
        <p:txBody>
          <a:bodyPr wrap="square">
            <a:spAutoFit/>
          </a:bodyPr>
          <a:lstStyle/>
          <a:p>
            <a:pPr>
              <a:buNone/>
            </a:pPr>
            <a:r>
              <a:rPr lang="en-US" sz="1800" b="1"/>
              <a:t>Biểu đồ so sánh mức tiết kiệm được trong ngành chế biến thủy sản</a:t>
            </a:r>
            <a:endParaRPr lang="en-US" sz="1800" b="1" dirty="0"/>
          </a:p>
        </p:txBody>
      </p:sp>
      <p:pic>
        <p:nvPicPr>
          <p:cNvPr id="6" name="Picture 5">
            <a:extLst>
              <a:ext uri="{FF2B5EF4-FFF2-40B4-BE49-F238E27FC236}">
                <a16:creationId xmlns:a16="http://schemas.microsoft.com/office/drawing/2014/main" id="{42A98EB9-8EC9-D1EF-2C93-46E725E8BA1F}"/>
              </a:ext>
            </a:extLst>
          </p:cNvPr>
          <p:cNvPicPr>
            <a:picLocks noChangeAspect="1"/>
          </p:cNvPicPr>
          <p:nvPr/>
        </p:nvPicPr>
        <p:blipFill>
          <a:blip r:embed="rId2"/>
          <a:stretch>
            <a:fillRect/>
          </a:stretch>
        </p:blipFill>
        <p:spPr>
          <a:xfrm>
            <a:off x="3123942" y="2369304"/>
            <a:ext cx="5944115" cy="4035902"/>
          </a:xfrm>
          <a:prstGeom prst="rect">
            <a:avLst/>
          </a:prstGeom>
        </p:spPr>
      </p:pic>
    </p:spTree>
    <p:extLst>
      <p:ext uri="{BB962C8B-B14F-4D97-AF65-F5344CB8AC3E}">
        <p14:creationId xmlns:p14="http://schemas.microsoft.com/office/powerpoint/2010/main" val="3229327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1DD84-4CB8-998A-3AEC-10687A10F8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243919-7162-4672-7F1E-6AA371B7FAF6}"/>
              </a:ext>
            </a:extLst>
          </p:cNvPr>
          <p:cNvSpPr>
            <a:spLocks noGrp="1"/>
          </p:cNvSpPr>
          <p:nvPr>
            <p:ph type="title" idx="4294967295"/>
          </p:nvPr>
        </p:nvSpPr>
        <p:spPr>
          <a:xfrm>
            <a:off x="4191898" y="1083320"/>
            <a:ext cx="10972800" cy="495200"/>
          </a:xfrm>
        </p:spPr>
        <p:txBody>
          <a:bodyPr>
            <a:noAutofit/>
          </a:bodyPr>
          <a:lstStyle/>
          <a:p>
            <a:r>
              <a:rPr lang="en-US" dirty="0">
                <a:solidFill>
                  <a:schemeClr val="accent1">
                    <a:lumMod val="50000"/>
                  </a:schemeClr>
                </a:solidFill>
                <a:latin typeface="+mn-lt"/>
              </a:rPr>
              <a:t>THẢO LUẬN</a:t>
            </a:r>
            <a:endParaRPr lang="en-US" dirty="0"/>
          </a:p>
        </p:txBody>
      </p:sp>
      <p:sp>
        <p:nvSpPr>
          <p:cNvPr id="3" name="TextBox 2">
            <a:extLst>
              <a:ext uri="{FF2B5EF4-FFF2-40B4-BE49-F238E27FC236}">
                <a16:creationId xmlns:a16="http://schemas.microsoft.com/office/drawing/2014/main" id="{DFA9C49C-B3EE-34C6-7550-D8484B1128DA}"/>
              </a:ext>
            </a:extLst>
          </p:cNvPr>
          <p:cNvSpPr txBox="1"/>
          <p:nvPr/>
        </p:nvSpPr>
        <p:spPr>
          <a:xfrm>
            <a:off x="628650" y="1868977"/>
            <a:ext cx="10934700" cy="1938992"/>
          </a:xfrm>
          <a:prstGeom prst="rect">
            <a:avLst/>
          </a:prstGeom>
          <a:noFill/>
        </p:spPr>
        <p:txBody>
          <a:bodyPr wrap="square" rtlCol="0">
            <a:spAutoFit/>
          </a:bodyPr>
          <a:lstStyle/>
          <a:p>
            <a:r>
              <a:rPr lang="vi-VN" sz="2400" b="1" dirty="0">
                <a:latin typeface="+mn-lt"/>
                <a:cs typeface="Arial" panose="020B0604020202020204" pitchFamily="34" charset="0"/>
              </a:rPr>
              <a:t>Học viên thảo luận về:</a:t>
            </a:r>
            <a:endParaRPr lang="en-US" sz="2400" b="1" dirty="0">
              <a:latin typeface="+mn-lt"/>
              <a:cs typeface="Arial" panose="020B0604020202020204" pitchFamily="34" charset="0"/>
            </a:endParaRPr>
          </a:p>
          <a:p>
            <a:pPr marL="342900" indent="-342900">
              <a:buFont typeface="Arial" panose="020B0604020202020204" pitchFamily="34" charset="0"/>
              <a:buChar char="•"/>
            </a:pPr>
            <a:endParaRPr lang="en-US" sz="2400" b="1" dirty="0">
              <a:latin typeface="+mn-lt"/>
              <a:cs typeface="Arial" panose="020B0604020202020204" pitchFamily="34" charset="0"/>
            </a:endParaRPr>
          </a:p>
          <a:p>
            <a:pPr marL="342900" indent="-342900">
              <a:buFont typeface="Arial" panose="020B0604020202020204" pitchFamily="34" charset="0"/>
              <a:buChar char="•"/>
            </a:pPr>
            <a:r>
              <a:rPr lang="vi-VN" sz="2400" dirty="0">
                <a:latin typeface="+mn-lt"/>
                <a:cs typeface="Arial" panose="020B0604020202020204" pitchFamily="34" charset="0"/>
              </a:rPr>
              <a:t>Hãy chia sẻ nghiên cứu điển hình về tiết kiệm năng lượng trong công ty của bạn
Thảo luận và đề xuất trong case study ở trên</a:t>
            </a:r>
          </a:p>
        </p:txBody>
      </p:sp>
    </p:spTree>
    <p:extLst>
      <p:ext uri="{BB962C8B-B14F-4D97-AF65-F5344CB8AC3E}">
        <p14:creationId xmlns:p14="http://schemas.microsoft.com/office/powerpoint/2010/main" val="23368770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4800" b="1" dirty="0">
                <a:solidFill>
                  <a:schemeClr val="accent1">
                    <a:lumMod val="50000"/>
                  </a:schemeClr>
                </a:solidFill>
                <a:latin typeface="Arial" panose="020B0604020202020204" pitchFamily="34" charset="0"/>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061885" y="2247900"/>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4" name="AutoShape 4">
            <a:extLst>
              <a:ext uri="{FF2B5EF4-FFF2-40B4-BE49-F238E27FC236}">
                <a16:creationId xmlns:a16="http://schemas.microsoft.com/office/drawing/2014/main" id="{0F6DED36-99CD-4829-8040-AC3B1A4BD99C}"/>
              </a:ext>
            </a:extLst>
          </p:cNvPr>
          <p:cNvSpPr>
            <a:spLocks noChangeArrowheads="1"/>
          </p:cNvSpPr>
          <p:nvPr/>
        </p:nvSpPr>
        <p:spPr bwMode="gray">
          <a:xfrm>
            <a:off x="2260600" y="2936556"/>
            <a:ext cx="1219200" cy="1184275"/>
          </a:xfrm>
          <a:prstGeom prst="roundRect">
            <a:avLst>
              <a:gd name="adj" fmla="val 11921"/>
            </a:avLst>
          </a:prstGeom>
          <a:solidFill>
            <a:srgbClr val="0070C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4400" dirty="0"/>
              <a:t>1</a:t>
            </a: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3607746" y="3167390"/>
            <a:ext cx="706012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2800" dirty="0">
                <a:cs typeface="Arial" panose="020B0604020202020204" pitchFamily="34" charset="0"/>
              </a:rPr>
              <a:t>Thông tin chung</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2307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idx="4294967295"/>
          </p:nvPr>
        </p:nvSpPr>
        <p:spPr>
          <a:xfrm>
            <a:off x="948767" y="964092"/>
            <a:ext cx="10972800" cy="676582"/>
          </a:xfrm>
        </p:spPr>
        <p:txBody>
          <a:bodyPr>
            <a:noAutofit/>
          </a:bodyPr>
          <a:lstStyle/>
          <a:p>
            <a:r>
              <a:rPr lang="en-US" dirty="0">
                <a:solidFill>
                  <a:schemeClr val="accent1">
                    <a:lumMod val="50000"/>
                  </a:schemeClr>
                </a:solidFill>
                <a:latin typeface="+mn-lt"/>
              </a:rPr>
              <a:t>Tổng quan về ngành chế biến thủy sản</a:t>
            </a:r>
          </a:p>
        </p:txBody>
      </p:sp>
      <p:sp>
        <p:nvSpPr>
          <p:cNvPr id="3" name="Rectangle 2">
            <a:extLst>
              <a:ext uri="{FF2B5EF4-FFF2-40B4-BE49-F238E27FC236}">
                <a16:creationId xmlns:a16="http://schemas.microsoft.com/office/drawing/2014/main" id="{5AC3D27C-E639-48AC-8C6C-B5176A7DDAD9}"/>
              </a:ext>
            </a:extLst>
          </p:cNvPr>
          <p:cNvSpPr/>
          <p:nvPr/>
        </p:nvSpPr>
        <p:spPr>
          <a:xfrm>
            <a:off x="722856" y="1640674"/>
            <a:ext cx="10962642" cy="5217326"/>
          </a:xfrm>
          <a:prstGeom prst="rect">
            <a:avLst/>
          </a:prstGeom>
        </p:spPr>
        <p:txBody>
          <a:bodyPr wrap="square">
            <a:spAutoFit/>
          </a:bodyPr>
          <a:lstStyle/>
          <a:p>
            <a:pPr marL="342900" indent="-342900">
              <a:lnSpc>
                <a:spcPct val="150000"/>
              </a:lnSpc>
              <a:buFont typeface="Wingdings" pitchFamily="2" charset="2"/>
              <a:buChar char="Ø"/>
            </a:pPr>
            <a:r>
              <a:rPr lang="vi-VN" sz="1600" dirty="0"/>
              <a:t>Ngành chế biến thủy sản của Việt Nam là một ngành xuất khẩu chính - &gt;99% sản lượng được xuất khẩu cho một số công ty.
Chi phí năng lượng chiếm </a:t>
            </a:r>
            <a:r>
              <a:rPr lang="vi-VN" sz="1600" b="1" dirty="0"/>
              <a:t>~ 30% tổng chi phí sản xuất </a:t>
            </a:r>
            <a:r>
              <a:rPr lang="vi-VN" sz="1600" dirty="0"/>
              <a:t>trong chế biến thủy sản và sản xuất thực phẩm.
Khu vực tiêu thụ năng lượng cao</a:t>
            </a:r>
            <a:r>
              <a:rPr lang="en-US" sz="1600" dirty="0"/>
              <a:t>s:</a:t>
            </a:r>
          </a:p>
          <a:p>
            <a:pPr marL="342900" indent="-342900">
              <a:lnSpc>
                <a:spcPct val="150000"/>
              </a:lnSpc>
              <a:buFont typeface="Arial" panose="020B0604020202020204" pitchFamily="34" charset="0"/>
              <a:buChar char="•"/>
            </a:pPr>
            <a:r>
              <a:rPr lang="vi-VN" sz="1600" dirty="0"/>
              <a:t>Kho lạnh &amp; cấp đông
Dây chuyền chế biến
Ánh sáng
Sản xuất nước nóng</a:t>
            </a:r>
            <a:endParaRPr lang="en-US" sz="1600" dirty="0"/>
          </a:p>
          <a:p>
            <a:pPr>
              <a:lnSpc>
                <a:spcPct val="150000"/>
              </a:lnSpc>
            </a:pPr>
            <a:r>
              <a:rPr lang="vi-VN" sz="1600" b="1" dirty="0"/>
              <a:t>Tiềm năng hiệu quả năng lượng: 10–30%</a:t>
            </a:r>
            <a:r>
              <a:rPr lang="en-US" sz="1600" b="1" dirty="0"/>
              <a:t> </a:t>
            </a:r>
            <a:r>
              <a:rPr lang="vi-VN" sz="1600" dirty="0"/>
              <a:t>tiết kiệm chi phí thông qua nâng cấp công nghệ, thực hành quản lý và tích hợp năng lượng tái tạo.</a:t>
            </a:r>
            <a:endParaRPr lang="en-US" sz="1600" dirty="0"/>
          </a:p>
          <a:p>
            <a:pPr>
              <a:lnSpc>
                <a:spcPct val="150000"/>
              </a:lnSpc>
            </a:pPr>
            <a:r>
              <a:rPr lang="vi-VN" sz="1600" b="1" dirty="0"/>
              <a:t>Nước xuất khẩu thủy sản số 1 Việt Nam </a:t>
            </a:r>
            <a:r>
              <a:rPr lang="vi-VN" sz="1600" dirty="0"/>
              <a:t>(kim ngạch xuất khẩu &gt; 730 triệu USD năm 2014; đứng thứ 23 trong số 100 công ty thủy sản hàng đầu thế giới) đã tiết kiệm hàng tỷ đồng chi phí điện và nhiên liệu DO hàng năm thông qua các khoản đầu tư mạnh mẽ vào hiệu quả năng lượng.</a:t>
            </a:r>
            <a:endParaRPr lang="en-US" sz="1600" dirty="0"/>
          </a:p>
          <a:p>
            <a:pPr>
              <a:lnSpc>
                <a:spcPct val="150000"/>
              </a:lnSpc>
            </a:pPr>
            <a:endParaRPr lang="en-US" sz="1600" dirty="0"/>
          </a:p>
        </p:txBody>
      </p:sp>
    </p:spTree>
    <p:extLst>
      <p:ext uri="{BB962C8B-B14F-4D97-AF65-F5344CB8AC3E}">
        <p14:creationId xmlns:p14="http://schemas.microsoft.com/office/powerpoint/2010/main" val="2279659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90FBBE7F-6D66-4F37-8BF4-E721D53A151B}"/>
              </a:ext>
            </a:extLst>
          </p:cNvPr>
          <p:cNvSpPr>
            <a:spLocks noChangeArrowheads="1"/>
          </p:cNvSpPr>
          <p:nvPr/>
        </p:nvSpPr>
        <p:spPr bwMode="gray">
          <a:xfrm>
            <a:off x="1258529" y="2247899"/>
            <a:ext cx="9674942" cy="2362200"/>
          </a:xfrm>
          <a:prstGeom prst="roundRect">
            <a:avLst>
              <a:gd name="adj" fmla="val 10889"/>
            </a:avLst>
          </a:prstGeom>
          <a:solidFill>
            <a:schemeClr val="accent4">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4" name="AutoShape 4">
            <a:extLst>
              <a:ext uri="{FF2B5EF4-FFF2-40B4-BE49-F238E27FC236}">
                <a16:creationId xmlns:a16="http://schemas.microsoft.com/office/drawing/2014/main" id="{ACE7A2EB-7E89-42AE-8477-D7ECF6AA9084}"/>
              </a:ext>
            </a:extLst>
          </p:cNvPr>
          <p:cNvSpPr>
            <a:spLocks noChangeArrowheads="1"/>
          </p:cNvSpPr>
          <p:nvPr/>
        </p:nvSpPr>
        <p:spPr bwMode="gray">
          <a:xfrm>
            <a:off x="2118853" y="2836861"/>
            <a:ext cx="1219200" cy="1184275"/>
          </a:xfrm>
          <a:prstGeom prst="roundRect">
            <a:avLst>
              <a:gd name="adj" fmla="val 11921"/>
            </a:avLst>
          </a:prstGeom>
          <a:solidFill>
            <a:srgbClr val="0070C0"/>
          </a:solidFill>
          <a:ln w="38100">
            <a:solidFill>
              <a:schemeClr val="tx1"/>
            </a:solidFill>
            <a:round/>
            <a:headEnd/>
            <a:tailEnd/>
          </a:ln>
          <a:effectLst/>
        </p:spPr>
        <p:txBody>
          <a:bodyPr wrap="none" anchor="ctr"/>
          <a:lstStyle/>
          <a:p>
            <a:pPr algn="ctr"/>
            <a:r>
              <a:rPr lang="en-US" sz="4400" dirty="0">
                <a:solidFill>
                  <a:schemeClr val="bg1"/>
                </a:solidFill>
              </a:rPr>
              <a:t>2</a:t>
            </a:r>
          </a:p>
        </p:txBody>
      </p:sp>
      <p:sp>
        <p:nvSpPr>
          <p:cNvPr id="5" name="TextBox 4">
            <a:extLst>
              <a:ext uri="{FF2B5EF4-FFF2-40B4-BE49-F238E27FC236}">
                <a16:creationId xmlns:a16="http://schemas.microsoft.com/office/drawing/2014/main" id="{294E5F94-1348-435B-81CF-2A886B1346D0}"/>
              </a:ext>
            </a:extLst>
          </p:cNvPr>
          <p:cNvSpPr txBox="1"/>
          <p:nvPr/>
        </p:nvSpPr>
        <p:spPr>
          <a:xfrm>
            <a:off x="3816051" y="3075055"/>
            <a:ext cx="6639421" cy="584775"/>
          </a:xfrm>
          <a:prstGeom prst="rect">
            <a:avLst/>
          </a:prstGeom>
          <a:noFill/>
        </p:spPr>
        <p:txBody>
          <a:bodyPr wrap="square" rtlCol="0">
            <a:spAutoFit/>
          </a:bodyPr>
          <a:lstStyle/>
          <a:p>
            <a:pPr algn="ctr"/>
            <a:r>
              <a:rPr lang="en-US" sz="3200" dirty="0">
                <a:latin typeface="+mn-lt"/>
                <a:cs typeface="Arial" panose="020B0604020202020204" pitchFamily="34" charset="0"/>
              </a:rPr>
              <a:t>Nghiên cứu điển hình</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8369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55325-CC66-4AD1-93AA-D0593A63D69E}"/>
              </a:ext>
            </a:extLst>
          </p:cNvPr>
          <p:cNvSpPr>
            <a:spLocks noGrp="1"/>
          </p:cNvSpPr>
          <p:nvPr>
            <p:ph type="title" idx="4294967295"/>
          </p:nvPr>
        </p:nvSpPr>
        <p:spPr>
          <a:xfrm>
            <a:off x="609600" y="2587634"/>
            <a:ext cx="10972800" cy="495200"/>
          </a:xfrm>
        </p:spPr>
        <p:txBody>
          <a:bodyPr>
            <a:noAutofit/>
          </a:bodyPr>
          <a:lstStyle/>
          <a:p>
            <a:r>
              <a:rPr lang="en-US" dirty="0">
                <a:solidFill>
                  <a:schemeClr val="accent1">
                    <a:lumMod val="50000"/>
                  </a:schemeClr>
                </a:solidFill>
                <a:latin typeface="+mn-lt"/>
              </a:rPr>
              <a:t>1. CÔNG TY CỔ PHẦN THỦY SẢN MINH PHÚ</a:t>
            </a:r>
          </a:p>
        </p:txBody>
      </p:sp>
    </p:spTree>
    <p:extLst>
      <p:ext uri="{BB962C8B-B14F-4D97-AF65-F5344CB8AC3E}">
        <p14:creationId xmlns:p14="http://schemas.microsoft.com/office/powerpoint/2010/main" val="336191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38848-511D-9503-E3A1-1BE2799DC2FB}"/>
              </a:ext>
            </a:extLst>
          </p:cNvPr>
          <p:cNvSpPr>
            <a:spLocks noGrp="1"/>
          </p:cNvSpPr>
          <p:nvPr>
            <p:ph type="title" idx="4294967295"/>
          </p:nvPr>
        </p:nvSpPr>
        <p:spPr>
          <a:xfrm>
            <a:off x="700315" y="954070"/>
            <a:ext cx="10972800" cy="495200"/>
          </a:xfrm>
        </p:spPr>
        <p:txBody>
          <a:bodyPr>
            <a:noAutofit/>
          </a:bodyPr>
          <a:lstStyle/>
          <a:p>
            <a:r>
              <a:rPr lang="en-US" dirty="0">
                <a:solidFill>
                  <a:schemeClr val="accent1">
                    <a:lumMod val="50000"/>
                  </a:schemeClr>
                </a:solidFill>
                <a:latin typeface="+mn-lt"/>
              </a:rPr>
              <a:t>1. Hiện trạng</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5A3B7099-2074-C2FC-F292-5BC37F40F7BC}"/>
              </a:ext>
            </a:extLst>
          </p:cNvPr>
          <p:cNvSpPr txBox="1"/>
          <p:nvPr/>
        </p:nvSpPr>
        <p:spPr>
          <a:xfrm>
            <a:off x="700315" y="1604649"/>
            <a:ext cx="9595152" cy="2103589"/>
          </a:xfrm>
          <a:prstGeom prst="rect">
            <a:avLst/>
          </a:prstGeom>
          <a:noFill/>
        </p:spPr>
        <p:txBody>
          <a:bodyPr wrap="square">
            <a:spAutoFit/>
          </a:bodyPr>
          <a:lstStyle/>
          <a:p>
            <a:pPr>
              <a:buNone/>
            </a:pPr>
            <a:r>
              <a:rPr lang="en-US" b="1" dirty="0"/>
              <a:t>Hiện trạng</a:t>
            </a:r>
          </a:p>
          <a:p>
            <a:pPr marL="342900" indent="-342900">
              <a:buFont typeface="Wingdings" pitchFamily="2" charset="2"/>
              <a:buChar char="Ø"/>
            </a:pPr>
            <a:r>
              <a:rPr lang="vi-VN" dirty="0"/>
              <a:t>Các cơ sở chế biến và xuất khẩu tôm lớn, hoạt động nhiều ca hàng ngày.
Tiêu thụ năng lượng cao từ hệ thống chiếu sáng, cấp đông và nồi hơi.
Các công nghệ trước đây</a:t>
            </a:r>
            <a:r>
              <a:rPr lang="en-US" dirty="0"/>
              <a:t>:</a:t>
            </a:r>
          </a:p>
          <a:p>
            <a:pPr marL="342900" indent="-342900">
              <a:buFont typeface="Arial" panose="020B0604020202020204" pitchFamily="34" charset="0"/>
              <a:buChar char="•"/>
            </a:pPr>
            <a:r>
              <a:rPr lang="vi-VN" b="1" dirty="0"/>
              <a:t>2.500 thiết bị chiếu sáng huỳnh quang </a:t>
            </a:r>
            <a:r>
              <a:rPr lang="vi-VN" dirty="0"/>
              <a:t>trong các nhà máy chế biến</a:t>
            </a:r>
            <a:r>
              <a:rPr lang="vi-VN" b="1" dirty="0"/>
              <a:t>.
Tủ đông IQF truyền thống </a:t>
            </a:r>
            <a:r>
              <a:rPr lang="vi-VN" dirty="0"/>
              <a:t>với thời gian cấp đông ~14 phút cho tôm PTO 16/20.</a:t>
            </a:r>
            <a:r>
              <a:rPr lang="vi-VN" b="1" dirty="0"/>
              <a:t>
Nồi hơi chạy bằng nhiên liệu DO </a:t>
            </a:r>
            <a:r>
              <a:rPr lang="vi-VN" dirty="0"/>
              <a:t>cho nước nóng và chế biến</a:t>
            </a:r>
            <a:r>
              <a:rPr lang="en-US" dirty="0"/>
              <a:t>.</a:t>
            </a:r>
          </a:p>
        </p:txBody>
      </p:sp>
      <p:pic>
        <p:nvPicPr>
          <p:cNvPr id="1026" name="Picture 2">
            <a:extLst>
              <a:ext uri="{FF2B5EF4-FFF2-40B4-BE49-F238E27FC236}">
                <a16:creationId xmlns:a16="http://schemas.microsoft.com/office/drawing/2014/main" id="{DF8B83BE-D6C9-0358-9BD7-0AE0E3DD51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9494" y="3863617"/>
            <a:ext cx="5349174" cy="2947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01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FCAAA-DDA3-8DF5-F1F2-B8D11F2D0565}"/>
              </a:ext>
            </a:extLst>
          </p:cNvPr>
          <p:cNvSpPr>
            <a:spLocks noGrp="1"/>
          </p:cNvSpPr>
          <p:nvPr>
            <p:ph type="title" idx="4294967295"/>
          </p:nvPr>
        </p:nvSpPr>
        <p:spPr>
          <a:xfrm>
            <a:off x="609600" y="1069078"/>
            <a:ext cx="10972800" cy="495200"/>
          </a:xfrm>
        </p:spPr>
        <p:txBody>
          <a:bodyPr>
            <a:noAutofit/>
          </a:bodyPr>
          <a:lstStyle/>
          <a:p>
            <a:r>
              <a:rPr lang="en-US" dirty="0">
                <a:solidFill>
                  <a:schemeClr val="accent1">
                    <a:lumMod val="50000"/>
                  </a:schemeClr>
                </a:solidFill>
                <a:latin typeface="+mn-lt"/>
              </a:rPr>
              <a:t>2. Các </a:t>
            </a:r>
            <a:r>
              <a:rPr lang="en-US" dirty="0" err="1">
                <a:solidFill>
                  <a:schemeClr val="accent1">
                    <a:lumMod val="50000"/>
                  </a:schemeClr>
                </a:solidFill>
                <a:latin typeface="+mn-lt"/>
              </a:rPr>
              <a:t>giải</a:t>
            </a:r>
            <a:r>
              <a:rPr lang="en-US" dirty="0">
                <a:solidFill>
                  <a:schemeClr val="accent1">
                    <a:lumMod val="50000"/>
                  </a:schemeClr>
                </a:solidFill>
                <a:latin typeface="+mn-lt"/>
              </a:rPr>
              <a:t> pháp đã thực hiện</a:t>
            </a:r>
            <a:endParaRPr lang="en-VN"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D1B16273-52A7-5965-C665-9FD4FF3BE77D}"/>
              </a:ext>
            </a:extLst>
          </p:cNvPr>
          <p:cNvSpPr txBox="1"/>
          <p:nvPr/>
        </p:nvSpPr>
        <p:spPr>
          <a:xfrm>
            <a:off x="609600" y="1702366"/>
            <a:ext cx="6798989" cy="4478662"/>
          </a:xfrm>
          <a:prstGeom prst="rect">
            <a:avLst/>
          </a:prstGeom>
          <a:noFill/>
        </p:spPr>
        <p:txBody>
          <a:bodyPr wrap="square">
            <a:spAutoFit/>
          </a:bodyPr>
          <a:lstStyle/>
          <a:p>
            <a:pPr>
              <a:lnSpc>
                <a:spcPct val="150000"/>
              </a:lnSpc>
              <a:buNone/>
            </a:pPr>
            <a:r>
              <a:rPr lang="en-US" sz="1600" b="1" dirty="0"/>
              <a:t>1. Nâng cấp đèn LED</a:t>
            </a:r>
            <a:endParaRPr lang="en-US" sz="1600" dirty="0"/>
          </a:p>
          <a:p>
            <a:pPr marL="342900" indent="-342900">
              <a:lnSpc>
                <a:spcPct val="150000"/>
              </a:lnSpc>
              <a:buFont typeface="Wingdings" pitchFamily="2" charset="2"/>
              <a:buChar char="Ø"/>
            </a:pPr>
            <a:r>
              <a:rPr lang="vi-VN" sz="1600" b="1" dirty="0"/>
              <a:t>Đầu tư: </a:t>
            </a:r>
            <a:r>
              <a:rPr lang="vi-VN" sz="1600" dirty="0"/>
              <a:t>Thay thế 2.500 thiết bị huỳnh quang bằng đèn LED.</a:t>
            </a:r>
            <a:r>
              <a:rPr lang="vi-VN" sz="1600" b="1" dirty="0"/>
              <a:t>
Chi phí: </a:t>
            </a:r>
            <a:r>
              <a:rPr lang="vi-VN" sz="1600" dirty="0"/>
              <a:t>LED 2.8 tỷ đồng so với đèn huỳnh quang 1.2 tỷ đồng</a:t>
            </a:r>
            <a:r>
              <a:rPr lang="vi-VN" sz="1600" b="1" dirty="0"/>
              <a:t>.
Thông số kỹ thuật: </a:t>
            </a:r>
            <a:r>
              <a:rPr lang="vi-VN" sz="1600" dirty="0"/>
              <a:t>Mức tiêu thụ LED = 18W; Huỳnh quang = 48W.</a:t>
            </a:r>
            <a:r>
              <a:rPr lang="vi-VN" sz="1600" b="1" dirty="0"/>
              <a:t>
Tiết kiệm năng lượng</a:t>
            </a:r>
            <a:r>
              <a:rPr lang="en-US" sz="1600" b="1" dirty="0"/>
              <a:t>:</a:t>
            </a:r>
            <a:endParaRPr lang="en-US" sz="1600" dirty="0"/>
          </a:p>
          <a:p>
            <a:pPr marL="342900" indent="-342900">
              <a:lnSpc>
                <a:spcPct val="150000"/>
              </a:lnSpc>
              <a:buFont typeface="Arial" panose="020B0604020202020204" pitchFamily="34" charset="0"/>
              <a:buChar char="•"/>
            </a:pPr>
            <a:r>
              <a:rPr lang="en-US" sz="1600" dirty="0"/>
              <a:t>Sử dụng điện LED hàng năm: 583.200 kWh → 847 triệu đồng/năm.
Sử dụng điện huỳnh quang hàng năm: 1.555.200 kWh → 2,33 </a:t>
            </a:r>
            <a:r>
              <a:rPr lang="en-US" sz="1600" dirty="0" err="1"/>
              <a:t>tỷ</a:t>
            </a:r>
            <a:r>
              <a:rPr lang="en-US" sz="1600" dirty="0"/>
              <a:t> đồng/năm.
</a:t>
            </a:r>
            <a:r>
              <a:rPr lang="en-US" sz="1600" b="1" dirty="0"/>
              <a:t>Tiết kiệm hàng năm</a:t>
            </a:r>
            <a:r>
              <a:rPr lang="en-US" sz="1600" dirty="0"/>
              <a:t>: 1.458B VND (≈121M/tháng).</a:t>
            </a:r>
          </a:p>
          <a:p>
            <a:pPr marL="342900" indent="-342900">
              <a:lnSpc>
                <a:spcPct val="150000"/>
              </a:lnSpc>
              <a:buFont typeface="Wingdings" pitchFamily="2" charset="2"/>
              <a:buChar char="Ø"/>
            </a:pPr>
            <a:r>
              <a:rPr lang="en-US" sz="1600" b="1" dirty="0"/>
              <a:t>Hoàn vốn: ~13 tháng</a:t>
            </a:r>
            <a:r>
              <a:rPr lang="en-US" sz="1600" dirty="0"/>
              <a:t>.</a:t>
            </a:r>
            <a:r>
              <a:rPr lang="vi-VN" sz="1600" dirty="0"/>
              <a:t> Không có nguy cơ vỡ trong khu vực thực phẩm, tuổi thọ cao hơn 10×, không bức xạ nhiệt → giảm tải điều hòa không khí</a:t>
            </a:r>
            <a:endParaRPr lang="en-US" sz="1600" dirty="0"/>
          </a:p>
        </p:txBody>
      </p:sp>
      <p:pic>
        <p:nvPicPr>
          <p:cNvPr id="2050" name="Picture 2">
            <a:extLst>
              <a:ext uri="{FF2B5EF4-FFF2-40B4-BE49-F238E27FC236}">
                <a16:creationId xmlns:a16="http://schemas.microsoft.com/office/drawing/2014/main" id="{C70DED9B-EBF8-085E-1C5E-CE7C234629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6400" y="1688078"/>
            <a:ext cx="4019136" cy="310858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BF235BC-DECB-93BD-F9A9-BACC9B2F9874}"/>
              </a:ext>
            </a:extLst>
          </p:cNvPr>
          <p:cNvSpPr txBox="1"/>
          <p:nvPr/>
        </p:nvSpPr>
        <p:spPr>
          <a:xfrm>
            <a:off x="8342489" y="5044264"/>
            <a:ext cx="3703047" cy="523220"/>
          </a:xfrm>
          <a:prstGeom prst="rect">
            <a:avLst/>
          </a:prstGeom>
          <a:noFill/>
        </p:spPr>
        <p:txBody>
          <a:bodyPr wrap="square">
            <a:spAutoFit/>
          </a:bodyPr>
          <a:lstStyle/>
          <a:p>
            <a:r>
              <a:rPr lang="vi-VN" sz="1400" i="1" dirty="0">
                <a:solidFill>
                  <a:srgbClr val="0000FF"/>
                </a:solidFill>
                <a:latin typeface="Arial" panose="020B0604020202020204" pitchFamily="34" charset="0"/>
              </a:rPr>
              <a:t>Sử dụng đèn LED giúp tiết kiệm điện hiệu quả tại các nhà máy của Minh Phú.</a:t>
            </a:r>
            <a:endParaRPr lang="en-VN" sz="1400" dirty="0"/>
          </a:p>
        </p:txBody>
      </p:sp>
    </p:spTree>
    <p:extLst>
      <p:ext uri="{BB962C8B-B14F-4D97-AF65-F5344CB8AC3E}">
        <p14:creationId xmlns:p14="http://schemas.microsoft.com/office/powerpoint/2010/main" val="7085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D9F8F-BC33-6312-407B-E3D1449E3EC1}"/>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6EF9DB85-213B-CCB0-5A16-9E6C3E25E048}"/>
              </a:ext>
            </a:extLst>
          </p:cNvPr>
          <p:cNvSpPr>
            <a:spLocks noGrp="1"/>
          </p:cNvSpPr>
          <p:nvPr>
            <p:ph type="title" idx="4294967295"/>
          </p:nvPr>
        </p:nvSpPr>
        <p:spPr>
          <a:xfrm>
            <a:off x="609600" y="1016070"/>
            <a:ext cx="10972800" cy="495200"/>
          </a:xfrm>
        </p:spPr>
        <p:txBody>
          <a:bodyPr>
            <a:noAutofit/>
          </a:bodyPr>
          <a:lstStyle/>
          <a:p>
            <a:r>
              <a:rPr lang="en-US" dirty="0">
                <a:solidFill>
                  <a:schemeClr val="accent1">
                    <a:lumMod val="50000"/>
                  </a:schemeClr>
                </a:solidFill>
                <a:latin typeface="+mn-lt"/>
              </a:rPr>
              <a:t>2. Các </a:t>
            </a:r>
            <a:r>
              <a:rPr lang="en-US" dirty="0" err="1">
                <a:solidFill>
                  <a:schemeClr val="accent1">
                    <a:lumMod val="50000"/>
                  </a:schemeClr>
                </a:solidFill>
                <a:latin typeface="+mn-lt"/>
              </a:rPr>
              <a:t>giải</a:t>
            </a:r>
            <a:r>
              <a:rPr lang="en-US" dirty="0">
                <a:solidFill>
                  <a:schemeClr val="accent1">
                    <a:lumMod val="50000"/>
                  </a:schemeClr>
                </a:solidFill>
                <a:latin typeface="+mn-lt"/>
              </a:rPr>
              <a:t> </a:t>
            </a:r>
            <a:r>
              <a:rPr lang="en-US" dirty="0" err="1">
                <a:solidFill>
                  <a:schemeClr val="accent1">
                    <a:lumMod val="50000"/>
                  </a:schemeClr>
                </a:solidFill>
                <a:latin typeface="+mn-lt"/>
              </a:rPr>
              <a:t>pháp</a:t>
            </a:r>
            <a:r>
              <a:rPr lang="en-US" dirty="0">
                <a:solidFill>
                  <a:schemeClr val="accent1">
                    <a:lumMod val="50000"/>
                  </a:schemeClr>
                </a:solidFill>
                <a:latin typeface="+mn-lt"/>
              </a:rPr>
              <a:t> </a:t>
            </a:r>
            <a:r>
              <a:rPr lang="en-US" dirty="0" err="1">
                <a:solidFill>
                  <a:schemeClr val="accent1">
                    <a:lumMod val="50000"/>
                  </a:schemeClr>
                </a:solidFill>
                <a:latin typeface="+mn-lt"/>
              </a:rPr>
              <a:t>đã</a:t>
            </a:r>
            <a:r>
              <a:rPr lang="en-US" dirty="0">
                <a:solidFill>
                  <a:schemeClr val="accent1">
                    <a:lumMod val="50000"/>
                  </a:schemeClr>
                </a:solidFill>
                <a:latin typeface="+mn-lt"/>
              </a:rPr>
              <a:t> </a:t>
            </a:r>
            <a:r>
              <a:rPr lang="en-US" dirty="0" err="1">
                <a:solidFill>
                  <a:schemeClr val="accent1">
                    <a:lumMod val="50000"/>
                  </a:schemeClr>
                </a:solidFill>
                <a:latin typeface="+mn-lt"/>
              </a:rPr>
              <a:t>thực</a:t>
            </a:r>
            <a:r>
              <a:rPr lang="en-US" dirty="0">
                <a:solidFill>
                  <a:schemeClr val="accent1">
                    <a:lumMod val="50000"/>
                  </a:schemeClr>
                </a:solidFill>
                <a:latin typeface="+mn-lt"/>
              </a:rPr>
              <a:t> </a:t>
            </a:r>
            <a:r>
              <a:rPr lang="en-US" dirty="0" err="1">
                <a:solidFill>
                  <a:schemeClr val="accent1">
                    <a:lumMod val="50000"/>
                  </a:schemeClr>
                </a:solidFill>
                <a:latin typeface="+mn-lt"/>
              </a:rPr>
              <a:t>hiện</a:t>
            </a:r>
            <a:endParaRPr lang="en-VN"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7D18CFD6-1BE4-2D0E-FD9E-9F613B902800}"/>
              </a:ext>
            </a:extLst>
          </p:cNvPr>
          <p:cNvSpPr txBox="1"/>
          <p:nvPr/>
        </p:nvSpPr>
        <p:spPr>
          <a:xfrm>
            <a:off x="609600" y="1496771"/>
            <a:ext cx="6097978" cy="3739998"/>
          </a:xfrm>
          <a:prstGeom prst="rect">
            <a:avLst/>
          </a:prstGeom>
          <a:noFill/>
        </p:spPr>
        <p:txBody>
          <a:bodyPr wrap="square">
            <a:spAutoFit/>
          </a:bodyPr>
          <a:lstStyle/>
          <a:p>
            <a:pPr>
              <a:lnSpc>
                <a:spcPct val="150000"/>
              </a:lnSpc>
              <a:buNone/>
            </a:pPr>
            <a:r>
              <a:rPr lang="en-US" sz="1600" b="1" dirty="0"/>
              <a:t>2. Tủ đông IQF tốc độ cao</a:t>
            </a:r>
            <a:endParaRPr lang="en-US" sz="1600" dirty="0"/>
          </a:p>
          <a:p>
            <a:pPr marL="285750" indent="-285750">
              <a:lnSpc>
                <a:spcPct val="150000"/>
              </a:lnSpc>
              <a:buFont typeface="Wingdings" pitchFamily="2" charset="2"/>
              <a:buChar char="Ø"/>
            </a:pPr>
            <a:r>
              <a:rPr lang="vi-VN" sz="1600" b="1" dirty="0"/>
              <a:t>Hệ thống trước: </a:t>
            </a:r>
            <a:r>
              <a:rPr lang="vi-VN" sz="1600" dirty="0"/>
              <a:t>Thời gian đóng băng trung bình = 14 phút, thất thoát nhiệt cao, diện tích sàn lớn</a:t>
            </a:r>
            <a:r>
              <a:rPr lang="vi-VN" sz="1600" b="1" dirty="0"/>
              <a:t>.
Hệ thống mới: </a:t>
            </a:r>
            <a:r>
              <a:rPr lang="vi-VN" sz="1600" dirty="0"/>
              <a:t>Tốc độ cao IQF + LVS + rã đông khí nén</a:t>
            </a:r>
            <a:r>
              <a:rPr lang="vi-VN" sz="1600" b="1" dirty="0"/>
              <a:t>.
Kết quả</a:t>
            </a:r>
            <a:r>
              <a:rPr lang="en-US" sz="1600" b="1" dirty="0"/>
              <a:t>:</a:t>
            </a:r>
            <a:endParaRPr lang="en-US" sz="1600" dirty="0"/>
          </a:p>
          <a:p>
            <a:pPr marL="285750" indent="-285750">
              <a:lnSpc>
                <a:spcPct val="150000"/>
              </a:lnSpc>
              <a:buFont typeface="Arial" panose="020B0604020202020204" pitchFamily="34" charset="0"/>
              <a:buChar char="•"/>
            </a:pPr>
            <a:r>
              <a:rPr lang="vi-VN" sz="1600" dirty="0"/>
              <a:t>Thời gian đóng băng giảm xuống </a:t>
            </a:r>
            <a:r>
              <a:rPr lang="vi-VN" sz="1600" b="1" dirty="0"/>
              <a:t>còn 4,5–5 phút</a:t>
            </a:r>
            <a:r>
              <a:rPr lang="vi-VN" sz="1600" dirty="0"/>
              <a:t>.
Mức sử dụng năng lượng </a:t>
            </a:r>
            <a:r>
              <a:rPr lang="vi-VN" sz="1600" b="1" dirty="0"/>
              <a:t>giảm 21–28</a:t>
            </a:r>
            <a:r>
              <a:rPr lang="vi-VN" sz="1600" dirty="0"/>
              <a:t>%.
Tổn thất sản phẩm &lt;1%.
Cấp đông ổn định → cải thiện chất lượng sản phẩm.
Hoạt động kéo dài lên đến 20 giờ trước khi cần rã đông</a:t>
            </a:r>
            <a:r>
              <a:rPr lang="en-US" sz="1600" dirty="0"/>
              <a:t>.</a:t>
            </a:r>
          </a:p>
        </p:txBody>
      </p:sp>
      <p:pic>
        <p:nvPicPr>
          <p:cNvPr id="3074" name="Picture 2">
            <a:extLst>
              <a:ext uri="{FF2B5EF4-FFF2-40B4-BE49-F238E27FC236}">
                <a16:creationId xmlns:a16="http://schemas.microsoft.com/office/drawing/2014/main" id="{0343D420-0232-CEF6-4E8A-9BDCB4B98D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0192" y="1663712"/>
            <a:ext cx="5583365" cy="4178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1579200"/>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23421</TotalTime>
  <Words>1755</Words>
  <Application>Microsoft Office PowerPoint</Application>
  <PresentationFormat>Widescreen</PresentationFormat>
  <Paragraphs>101</Paragraphs>
  <Slides>24</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맑은 고딕</vt:lpstr>
      <vt:lpstr>Wingdings</vt:lpstr>
      <vt:lpstr>Fira Sans Extra Condensed</vt:lpstr>
      <vt:lpstr>Roboto</vt:lpstr>
      <vt:lpstr>Arial</vt:lpstr>
      <vt:lpstr>Energy Saving Infographics by Slidesgo</vt:lpstr>
      <vt:lpstr>KHÓA ĐÀO TẠO CHO DOANH NGHIỆP CÔNG NGHIỆP</vt:lpstr>
      <vt:lpstr>NỘI DUNG</vt:lpstr>
      <vt:lpstr>PowerPoint Presentation</vt:lpstr>
      <vt:lpstr>Tổng quan về ngành chế biến thủy sản</vt:lpstr>
      <vt:lpstr>PowerPoint Presentation</vt:lpstr>
      <vt:lpstr>1. CÔNG TY CỔ PHẦN THỦY SẢN MINH PHÚ</vt:lpstr>
      <vt:lpstr>1. Hiện trạng</vt:lpstr>
      <vt:lpstr>2. Các giải pháp đã thực hiện</vt:lpstr>
      <vt:lpstr>2. Các giải pháp đã thực hiện</vt:lpstr>
      <vt:lpstr>2. Các giải pháp đã thực hiện</vt:lpstr>
      <vt:lpstr>2. Các giải pháp đã thực hiện</vt:lpstr>
      <vt:lpstr>2. Các giải pháp đã thực hiện</vt:lpstr>
      <vt:lpstr>PowerPoint Presentation</vt:lpstr>
      <vt:lpstr>Hiện trạng</vt:lpstr>
      <vt:lpstr>Các giải pháp đã thực hiện</vt:lpstr>
      <vt:lpstr>Kết quả</vt:lpstr>
      <vt:lpstr>PowerPoint Presentation</vt:lpstr>
      <vt:lpstr>1. Hiện trạng</vt:lpstr>
      <vt:lpstr>Các giải pháp đã thực hiện</vt:lpstr>
      <vt:lpstr>Kết quả</vt:lpstr>
      <vt:lpstr>So sánh các nghiên cứu điển hình</vt:lpstr>
      <vt:lpstr>So sánh các nghiên cứu điển hình</vt:lpstr>
      <vt:lpstr>THẢO LUẬN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Nguyen Thi Thuy Huong</cp:lastModifiedBy>
  <cp:revision>191</cp:revision>
  <dcterms:modified xsi:type="dcterms:W3CDTF">2025-09-30T07:58:38Z</dcterms:modified>
</cp:coreProperties>
</file>